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43" r:id="rId2"/>
    <p:sldId id="344" r:id="rId3"/>
    <p:sldId id="345" r:id="rId4"/>
    <p:sldId id="356" r:id="rId5"/>
    <p:sldId id="346" r:id="rId6"/>
    <p:sldId id="323" r:id="rId7"/>
    <p:sldId id="324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47" r:id="rId17"/>
    <p:sldId id="352" r:id="rId18"/>
    <p:sldId id="360" r:id="rId19"/>
    <p:sldId id="361" r:id="rId20"/>
    <p:sldId id="359" r:id="rId21"/>
    <p:sldId id="349" r:id="rId22"/>
    <p:sldId id="367" r:id="rId23"/>
    <p:sldId id="363" r:id="rId24"/>
    <p:sldId id="362" r:id="rId25"/>
    <p:sldId id="364" r:id="rId26"/>
    <p:sldId id="350" r:id="rId27"/>
    <p:sldId id="365" r:id="rId28"/>
    <p:sldId id="342" r:id="rId2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6600"/>
    <a:srgbClr val="E3FEDE"/>
    <a:srgbClr val="008080"/>
    <a:srgbClr val="006D9B"/>
    <a:srgbClr val="FDFEDE"/>
    <a:srgbClr val="FFFF66"/>
    <a:srgbClr val="FFCCCC"/>
    <a:srgbClr val="FF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25" autoAdjust="0"/>
    <p:restoredTop sz="52137" autoAdjust="0"/>
  </p:normalViewPr>
  <p:slideViewPr>
    <p:cSldViewPr>
      <p:cViewPr>
        <p:scale>
          <a:sx n="75" d="100"/>
          <a:sy n="75" d="100"/>
        </p:scale>
        <p:origin x="-816" y="-83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362AA-2FBA-4177-9289-C741034EAF65}" type="doc">
      <dgm:prSet loTypeId="urn:microsoft.com/office/officeart/2005/8/layout/hierarchy1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de-AT"/>
        </a:p>
      </dgm:t>
    </dgm:pt>
    <dgm:pt modelId="{9E1365F1-0288-49AB-A7F4-3196E0950D3E}">
      <dgm:prSet phldrT="[Text]" custT="1"/>
      <dgm:spPr/>
      <dgm:t>
        <a:bodyPr/>
        <a:lstStyle/>
        <a:p>
          <a:r>
            <a:rPr lang="de-AT" sz="1600" b="1" dirty="0" smtClean="0"/>
            <a:t>Systems</a:t>
          </a:r>
          <a:endParaRPr lang="de-AT" sz="1200" b="1" dirty="0"/>
        </a:p>
      </dgm:t>
    </dgm:pt>
    <dgm:pt modelId="{009118A7-BFE5-4B7B-BD0D-CB2DDF6C9C1B}" type="parTrans" cxnId="{8C484609-78E4-4C4F-9903-41CEB8D7C55E}">
      <dgm:prSet/>
      <dgm:spPr/>
      <dgm:t>
        <a:bodyPr/>
        <a:lstStyle/>
        <a:p>
          <a:endParaRPr lang="de-AT" b="1"/>
        </a:p>
      </dgm:t>
    </dgm:pt>
    <dgm:pt modelId="{6C558D17-ECBF-4FE0-A7DA-FEDB7DC36A96}" type="sibTrans" cxnId="{8C484609-78E4-4C4F-9903-41CEB8D7C55E}">
      <dgm:prSet/>
      <dgm:spPr/>
      <dgm:t>
        <a:bodyPr/>
        <a:lstStyle/>
        <a:p>
          <a:endParaRPr lang="de-AT" b="1"/>
        </a:p>
      </dgm:t>
    </dgm:pt>
    <dgm:pt modelId="{94F7E871-39A9-4F05-9B2A-666274F67FFE}">
      <dgm:prSet phldrT="[Text]" custT="1"/>
      <dgm:spPr/>
      <dgm:t>
        <a:bodyPr/>
        <a:lstStyle/>
        <a:p>
          <a:r>
            <a:rPr lang="de-AT" sz="1600" b="1" dirty="0" err="1" smtClean="0"/>
            <a:t>Social</a:t>
          </a:r>
          <a:r>
            <a:rPr lang="de-AT" sz="1600" b="1" dirty="0" smtClean="0"/>
            <a:t> </a:t>
          </a:r>
          <a:r>
            <a:rPr lang="de-AT" sz="1600" b="1" dirty="0" err="1" smtClean="0"/>
            <a:t>systems</a:t>
          </a:r>
          <a:endParaRPr lang="de-AT" sz="1600" b="1" dirty="0"/>
        </a:p>
      </dgm:t>
    </dgm:pt>
    <dgm:pt modelId="{DF20E804-6F2A-46FA-B964-4CFB3060C5EA}" type="parTrans" cxnId="{3F6F6276-C089-4311-AAB3-35AECD6ECEC5}">
      <dgm:prSet/>
      <dgm:spPr/>
      <dgm:t>
        <a:bodyPr/>
        <a:lstStyle/>
        <a:p>
          <a:endParaRPr lang="de-AT" b="1"/>
        </a:p>
      </dgm:t>
    </dgm:pt>
    <dgm:pt modelId="{22F4A3A5-B1FB-4197-8735-5219918B37F8}" type="sibTrans" cxnId="{3F6F6276-C089-4311-AAB3-35AECD6ECEC5}">
      <dgm:prSet/>
      <dgm:spPr/>
      <dgm:t>
        <a:bodyPr/>
        <a:lstStyle/>
        <a:p>
          <a:endParaRPr lang="de-AT" b="1"/>
        </a:p>
      </dgm:t>
    </dgm:pt>
    <dgm:pt modelId="{F0913A64-339F-45C8-A0C9-AA46058FB104}">
      <dgm:prSet phldrT="[Text]" custT="1"/>
      <dgm:spPr/>
      <dgm:t>
        <a:bodyPr/>
        <a:lstStyle/>
        <a:p>
          <a:r>
            <a:rPr lang="de-AT" sz="1600" b="1" dirty="0" smtClean="0"/>
            <a:t>Inter-actions</a:t>
          </a:r>
          <a:endParaRPr lang="de-AT" sz="1000" b="1" dirty="0"/>
        </a:p>
      </dgm:t>
    </dgm:pt>
    <dgm:pt modelId="{970899B4-4ECD-4C8E-AD08-6B35F7525BFD}" type="parTrans" cxnId="{0B3726F8-ACE0-42FF-B384-DE49D5394126}">
      <dgm:prSet/>
      <dgm:spPr/>
      <dgm:t>
        <a:bodyPr/>
        <a:lstStyle/>
        <a:p>
          <a:endParaRPr lang="de-AT" b="1"/>
        </a:p>
      </dgm:t>
    </dgm:pt>
    <dgm:pt modelId="{DD64C867-2365-4E7C-BD3D-BE51938EBF6D}" type="sibTrans" cxnId="{0B3726F8-ACE0-42FF-B384-DE49D5394126}">
      <dgm:prSet/>
      <dgm:spPr/>
      <dgm:t>
        <a:bodyPr/>
        <a:lstStyle/>
        <a:p>
          <a:endParaRPr lang="de-AT" b="1"/>
        </a:p>
      </dgm:t>
    </dgm:pt>
    <dgm:pt modelId="{211BBD37-8151-4094-986E-C1137373B3CC}">
      <dgm:prSet phldrT="[Text]" custT="1"/>
      <dgm:spPr/>
      <dgm:t>
        <a:bodyPr/>
        <a:lstStyle/>
        <a:p>
          <a:r>
            <a:rPr lang="de-AT" sz="1600" b="1" dirty="0" err="1" smtClean="0"/>
            <a:t>Organi-sations</a:t>
          </a:r>
          <a:endParaRPr lang="de-AT" sz="1000" b="1" dirty="0"/>
        </a:p>
      </dgm:t>
    </dgm:pt>
    <dgm:pt modelId="{C755D27A-C8F6-4A83-8931-D42F50F3D47C}" type="parTrans" cxnId="{F5ED987A-4E2E-4DD1-B537-072E410AE70C}">
      <dgm:prSet/>
      <dgm:spPr/>
      <dgm:t>
        <a:bodyPr/>
        <a:lstStyle/>
        <a:p>
          <a:endParaRPr lang="de-AT" b="1"/>
        </a:p>
      </dgm:t>
    </dgm:pt>
    <dgm:pt modelId="{5B5AD149-ECDC-445B-B8AA-066DF00B7D72}" type="sibTrans" cxnId="{F5ED987A-4E2E-4DD1-B537-072E410AE70C}">
      <dgm:prSet/>
      <dgm:spPr/>
      <dgm:t>
        <a:bodyPr/>
        <a:lstStyle/>
        <a:p>
          <a:endParaRPr lang="de-AT" b="1"/>
        </a:p>
      </dgm:t>
    </dgm:pt>
    <dgm:pt modelId="{C9971983-1967-48C5-B6C6-6A4510FB670B}">
      <dgm:prSet phldrT="[Text]" custT="1"/>
      <dgm:spPr/>
      <dgm:t>
        <a:bodyPr/>
        <a:lstStyle/>
        <a:p>
          <a:r>
            <a:rPr lang="de-AT" sz="1600" b="1" dirty="0" err="1" smtClean="0"/>
            <a:t>Psychic</a:t>
          </a:r>
          <a:r>
            <a:rPr lang="de-AT" sz="1600" b="1" dirty="0" smtClean="0"/>
            <a:t> </a:t>
          </a:r>
          <a:r>
            <a:rPr lang="de-AT" sz="1600" b="1" dirty="0" err="1" smtClean="0"/>
            <a:t>systems</a:t>
          </a:r>
          <a:endParaRPr lang="de-AT" sz="1600" b="1" dirty="0"/>
        </a:p>
      </dgm:t>
    </dgm:pt>
    <dgm:pt modelId="{D0743F30-CD87-4944-B028-0728309144FE}" type="parTrans" cxnId="{662B3517-79D7-4B3A-A555-1AD6CCF18939}">
      <dgm:prSet/>
      <dgm:spPr/>
      <dgm:t>
        <a:bodyPr/>
        <a:lstStyle/>
        <a:p>
          <a:endParaRPr lang="de-AT" b="1"/>
        </a:p>
      </dgm:t>
    </dgm:pt>
    <dgm:pt modelId="{EEC915B9-5670-41BB-B2E0-832B752B0B01}" type="sibTrans" cxnId="{662B3517-79D7-4B3A-A555-1AD6CCF18939}">
      <dgm:prSet/>
      <dgm:spPr/>
      <dgm:t>
        <a:bodyPr/>
        <a:lstStyle/>
        <a:p>
          <a:endParaRPr lang="de-AT" b="1"/>
        </a:p>
      </dgm:t>
    </dgm:pt>
    <dgm:pt modelId="{8238BA72-EA73-4E63-9C1F-FA13A157A8DB}">
      <dgm:prSet custT="1"/>
      <dgm:spPr/>
      <dgm:t>
        <a:bodyPr/>
        <a:lstStyle/>
        <a:p>
          <a:r>
            <a:rPr lang="de-AT" sz="1600" b="1" dirty="0" err="1" smtClean="0"/>
            <a:t>Societies</a:t>
          </a:r>
          <a:endParaRPr lang="de-AT" sz="1600" b="1" dirty="0"/>
        </a:p>
      </dgm:t>
    </dgm:pt>
    <dgm:pt modelId="{E6037A89-D506-4A7F-9F4C-30480F63DD6F}" type="parTrans" cxnId="{43A68DD1-D8F8-4018-A919-0C5653955C48}">
      <dgm:prSet/>
      <dgm:spPr/>
      <dgm:t>
        <a:bodyPr/>
        <a:lstStyle/>
        <a:p>
          <a:endParaRPr lang="de-AT" b="1"/>
        </a:p>
      </dgm:t>
    </dgm:pt>
    <dgm:pt modelId="{D21E48FA-347F-4B19-AC72-C2904D4B31DE}" type="sibTrans" cxnId="{43A68DD1-D8F8-4018-A919-0C5653955C48}">
      <dgm:prSet/>
      <dgm:spPr/>
      <dgm:t>
        <a:bodyPr/>
        <a:lstStyle/>
        <a:p>
          <a:endParaRPr lang="de-AT" b="1"/>
        </a:p>
      </dgm:t>
    </dgm:pt>
    <dgm:pt modelId="{1712CCBB-28BA-4CFC-83E5-848B5986BE44}" type="pres">
      <dgm:prSet presAssocID="{575362AA-2FBA-4177-9289-C741034EAF6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AT"/>
        </a:p>
      </dgm:t>
    </dgm:pt>
    <dgm:pt modelId="{11EBA84F-089D-41AE-8F4F-B452BCF36F4A}" type="pres">
      <dgm:prSet presAssocID="{9E1365F1-0288-49AB-A7F4-3196E0950D3E}" presName="hierRoot1" presStyleCnt="0"/>
      <dgm:spPr/>
    </dgm:pt>
    <dgm:pt modelId="{28CCDA30-ADB6-407B-BC26-F8D5FAEBC2A3}" type="pres">
      <dgm:prSet presAssocID="{9E1365F1-0288-49AB-A7F4-3196E0950D3E}" presName="composite" presStyleCnt="0"/>
      <dgm:spPr/>
    </dgm:pt>
    <dgm:pt modelId="{F2699964-25E9-44D0-A7B6-D274CB7F1354}" type="pres">
      <dgm:prSet presAssocID="{9E1365F1-0288-49AB-A7F4-3196E0950D3E}" presName="background" presStyleLbl="node0" presStyleIdx="0" presStyleCnt="1"/>
      <dgm:spPr/>
    </dgm:pt>
    <dgm:pt modelId="{1D7FC503-2EAB-4C39-8E6A-7819E2AB3B92}" type="pres">
      <dgm:prSet presAssocID="{9E1365F1-0288-49AB-A7F4-3196E0950D3E}" presName="text" presStyleLbl="fgAcc0" presStyleIdx="0" presStyleCnt="1" custScaleX="127678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892823C1-475C-4FD9-8F68-2ACFB4FA9B3F}" type="pres">
      <dgm:prSet presAssocID="{9E1365F1-0288-49AB-A7F4-3196E0950D3E}" presName="hierChild2" presStyleCnt="0"/>
      <dgm:spPr/>
    </dgm:pt>
    <dgm:pt modelId="{D7E0E5B8-0BDF-4BE2-BB50-1246F82D8493}" type="pres">
      <dgm:prSet presAssocID="{DF20E804-6F2A-46FA-B964-4CFB3060C5EA}" presName="Name10" presStyleLbl="parChTrans1D2" presStyleIdx="0" presStyleCnt="2"/>
      <dgm:spPr/>
      <dgm:t>
        <a:bodyPr/>
        <a:lstStyle/>
        <a:p>
          <a:endParaRPr lang="de-AT"/>
        </a:p>
      </dgm:t>
    </dgm:pt>
    <dgm:pt modelId="{A3D5EAAB-4993-4DFE-B643-DD597625999D}" type="pres">
      <dgm:prSet presAssocID="{94F7E871-39A9-4F05-9B2A-666274F67FFE}" presName="hierRoot2" presStyleCnt="0"/>
      <dgm:spPr/>
    </dgm:pt>
    <dgm:pt modelId="{0C9CB23C-BF2C-49C9-BF0B-8D484470406B}" type="pres">
      <dgm:prSet presAssocID="{94F7E871-39A9-4F05-9B2A-666274F67FFE}" presName="composite2" presStyleCnt="0"/>
      <dgm:spPr/>
    </dgm:pt>
    <dgm:pt modelId="{61EFD302-DCF1-4747-9EDA-990E0671B2FC}" type="pres">
      <dgm:prSet presAssocID="{94F7E871-39A9-4F05-9B2A-666274F67FFE}" presName="background2" presStyleLbl="node2" presStyleIdx="0" presStyleCnt="2"/>
      <dgm:spPr/>
    </dgm:pt>
    <dgm:pt modelId="{B5CC92A9-2E25-46DF-9758-3E653BA47E48}" type="pres">
      <dgm:prSet presAssocID="{94F7E871-39A9-4F05-9B2A-666274F67FFE}" presName="text2" presStyleLbl="fgAcc2" presStyleIdx="0" presStyleCnt="2" custScaleX="118856" custLinFactNeighborX="-1105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993EF478-8617-4E9A-93F0-F99053E5F215}" type="pres">
      <dgm:prSet presAssocID="{94F7E871-39A9-4F05-9B2A-666274F67FFE}" presName="hierChild3" presStyleCnt="0"/>
      <dgm:spPr/>
    </dgm:pt>
    <dgm:pt modelId="{A3B70A8A-5722-4180-91B5-479FC95D9224}" type="pres">
      <dgm:prSet presAssocID="{970899B4-4ECD-4C8E-AD08-6B35F7525BFD}" presName="Name17" presStyleLbl="parChTrans1D3" presStyleIdx="0" presStyleCnt="3"/>
      <dgm:spPr/>
      <dgm:t>
        <a:bodyPr/>
        <a:lstStyle/>
        <a:p>
          <a:endParaRPr lang="de-AT"/>
        </a:p>
      </dgm:t>
    </dgm:pt>
    <dgm:pt modelId="{2EAC0DEC-81BD-486A-AC3D-8F08067FC3C5}" type="pres">
      <dgm:prSet presAssocID="{F0913A64-339F-45C8-A0C9-AA46058FB104}" presName="hierRoot3" presStyleCnt="0"/>
      <dgm:spPr/>
    </dgm:pt>
    <dgm:pt modelId="{8A6BF665-FC22-45B8-B583-61A0B408E9FF}" type="pres">
      <dgm:prSet presAssocID="{F0913A64-339F-45C8-A0C9-AA46058FB104}" presName="composite3" presStyleCnt="0"/>
      <dgm:spPr/>
    </dgm:pt>
    <dgm:pt modelId="{A45BDC76-F60F-4516-907A-AFB141695DF5}" type="pres">
      <dgm:prSet presAssocID="{F0913A64-339F-45C8-A0C9-AA46058FB104}" presName="background3" presStyleLbl="node3" presStyleIdx="0" presStyleCnt="3"/>
      <dgm:spPr/>
    </dgm:pt>
    <dgm:pt modelId="{2F51B197-1CD6-42A1-93EE-002A980B01FE}" type="pres">
      <dgm:prSet presAssocID="{F0913A64-339F-45C8-A0C9-AA46058FB104}" presName="text3" presStyleLbl="fgAcc3" presStyleIdx="0" presStyleCnt="3" custScaleX="122846" custLinFactNeighborX="1642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8CD928AF-E25D-4731-B0D6-9C7C85B9B692}" type="pres">
      <dgm:prSet presAssocID="{F0913A64-339F-45C8-A0C9-AA46058FB104}" presName="hierChild4" presStyleCnt="0"/>
      <dgm:spPr/>
    </dgm:pt>
    <dgm:pt modelId="{D36A9586-41EE-4FEA-8A9E-818CA7B1E385}" type="pres">
      <dgm:prSet presAssocID="{C755D27A-C8F6-4A83-8931-D42F50F3D47C}" presName="Name17" presStyleLbl="parChTrans1D3" presStyleIdx="1" presStyleCnt="3"/>
      <dgm:spPr/>
      <dgm:t>
        <a:bodyPr/>
        <a:lstStyle/>
        <a:p>
          <a:endParaRPr lang="de-AT"/>
        </a:p>
      </dgm:t>
    </dgm:pt>
    <dgm:pt modelId="{9EE6E733-430B-4783-84C3-583CCB0794CF}" type="pres">
      <dgm:prSet presAssocID="{211BBD37-8151-4094-986E-C1137373B3CC}" presName="hierRoot3" presStyleCnt="0"/>
      <dgm:spPr/>
    </dgm:pt>
    <dgm:pt modelId="{18DA082A-9686-4C65-BAB1-3C598A0C3EDE}" type="pres">
      <dgm:prSet presAssocID="{211BBD37-8151-4094-986E-C1137373B3CC}" presName="composite3" presStyleCnt="0"/>
      <dgm:spPr/>
    </dgm:pt>
    <dgm:pt modelId="{CE4BCBC9-104E-42B9-B327-660663428499}" type="pres">
      <dgm:prSet presAssocID="{211BBD37-8151-4094-986E-C1137373B3CC}" presName="background3" presStyleLbl="node3" presStyleIdx="1" presStyleCnt="3"/>
      <dgm:spPr/>
    </dgm:pt>
    <dgm:pt modelId="{E0DBFA57-6D58-4F1A-9017-71FF873D11B2}" type="pres">
      <dgm:prSet presAssocID="{211BBD37-8151-4094-986E-C1137373B3CC}" presName="text3" presStyleLbl="fgAcc3" presStyleIdx="1" presStyleCnt="3" custScaleX="126650" custLinFactNeighborX="1642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C6DDB43B-A6DE-4AEB-BA00-D4B18166D047}" type="pres">
      <dgm:prSet presAssocID="{211BBD37-8151-4094-986E-C1137373B3CC}" presName="hierChild4" presStyleCnt="0"/>
      <dgm:spPr/>
    </dgm:pt>
    <dgm:pt modelId="{6040DF9D-8E4E-4CAA-8E63-67ECE329139E}" type="pres">
      <dgm:prSet presAssocID="{E6037A89-D506-4A7F-9F4C-30480F63DD6F}" presName="Name17" presStyleLbl="parChTrans1D3" presStyleIdx="2" presStyleCnt="3"/>
      <dgm:spPr/>
      <dgm:t>
        <a:bodyPr/>
        <a:lstStyle/>
        <a:p>
          <a:endParaRPr lang="de-AT"/>
        </a:p>
      </dgm:t>
    </dgm:pt>
    <dgm:pt modelId="{8AFA4042-FC48-43F2-B48A-D866B62677F9}" type="pres">
      <dgm:prSet presAssocID="{8238BA72-EA73-4E63-9C1F-FA13A157A8DB}" presName="hierRoot3" presStyleCnt="0"/>
      <dgm:spPr/>
    </dgm:pt>
    <dgm:pt modelId="{61264FCB-A406-4F3B-B436-965A8502E6FB}" type="pres">
      <dgm:prSet presAssocID="{8238BA72-EA73-4E63-9C1F-FA13A157A8DB}" presName="composite3" presStyleCnt="0"/>
      <dgm:spPr/>
    </dgm:pt>
    <dgm:pt modelId="{046DA78A-40BF-47BD-820C-E064887DA5A8}" type="pres">
      <dgm:prSet presAssocID="{8238BA72-EA73-4E63-9C1F-FA13A157A8DB}" presName="background3" presStyleLbl="node3" presStyleIdx="2" presStyleCnt="3"/>
      <dgm:spPr/>
    </dgm:pt>
    <dgm:pt modelId="{3C9D44B4-382D-4444-ACB5-A320D1B4A6EC}" type="pres">
      <dgm:prSet presAssocID="{8238BA72-EA73-4E63-9C1F-FA13A157A8DB}" presName="text3" presStyleLbl="fgAcc3" presStyleIdx="2" presStyleCnt="3" custScaleX="127678" custLinFactNeighborX="1642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64CA0770-A01E-40BE-B95A-D9DDD46CD42E}" type="pres">
      <dgm:prSet presAssocID="{8238BA72-EA73-4E63-9C1F-FA13A157A8DB}" presName="hierChild4" presStyleCnt="0"/>
      <dgm:spPr/>
    </dgm:pt>
    <dgm:pt modelId="{9616A27F-AB41-4E27-AE25-A06407AB74F4}" type="pres">
      <dgm:prSet presAssocID="{D0743F30-CD87-4944-B028-0728309144FE}" presName="Name10" presStyleLbl="parChTrans1D2" presStyleIdx="1" presStyleCnt="2"/>
      <dgm:spPr/>
      <dgm:t>
        <a:bodyPr/>
        <a:lstStyle/>
        <a:p>
          <a:endParaRPr lang="de-AT"/>
        </a:p>
      </dgm:t>
    </dgm:pt>
    <dgm:pt modelId="{C6410E4E-81A4-4326-B08E-DA287AFD2ADC}" type="pres">
      <dgm:prSet presAssocID="{C9971983-1967-48C5-B6C6-6A4510FB670B}" presName="hierRoot2" presStyleCnt="0"/>
      <dgm:spPr/>
    </dgm:pt>
    <dgm:pt modelId="{9568BBA5-8EB2-4E01-82CF-A3B7E51E0898}" type="pres">
      <dgm:prSet presAssocID="{C9971983-1967-48C5-B6C6-6A4510FB670B}" presName="composite2" presStyleCnt="0"/>
      <dgm:spPr/>
    </dgm:pt>
    <dgm:pt modelId="{A0078E89-3769-4AF6-809C-AAEF7761FD3C}" type="pres">
      <dgm:prSet presAssocID="{C9971983-1967-48C5-B6C6-6A4510FB670B}" presName="background2" presStyleLbl="node2" presStyleIdx="1" presStyleCnt="2"/>
      <dgm:spPr/>
    </dgm:pt>
    <dgm:pt modelId="{23569F72-3F0E-470F-A80D-1F822C0C0D2A}" type="pres">
      <dgm:prSet presAssocID="{C9971983-1967-48C5-B6C6-6A4510FB670B}" presName="text2" presStyleLbl="fgAcc2" presStyleIdx="1" presStyleCnt="2" custScaleX="118856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F88DAECC-C8D1-4295-8068-56FC32E8697C}" type="pres">
      <dgm:prSet presAssocID="{C9971983-1967-48C5-B6C6-6A4510FB670B}" presName="hierChild3" presStyleCnt="0"/>
      <dgm:spPr/>
    </dgm:pt>
  </dgm:ptLst>
  <dgm:cxnLst>
    <dgm:cxn modelId="{43A68DD1-D8F8-4018-A919-0C5653955C48}" srcId="{94F7E871-39A9-4F05-9B2A-666274F67FFE}" destId="{8238BA72-EA73-4E63-9C1F-FA13A157A8DB}" srcOrd="2" destOrd="0" parTransId="{E6037A89-D506-4A7F-9F4C-30480F63DD6F}" sibTransId="{D21E48FA-347F-4B19-AC72-C2904D4B31DE}"/>
    <dgm:cxn modelId="{BBE258FA-3A99-4F82-BD9C-DB0CC619E208}" type="presOf" srcId="{970899B4-4ECD-4C8E-AD08-6B35F7525BFD}" destId="{A3B70A8A-5722-4180-91B5-479FC95D9224}" srcOrd="0" destOrd="0" presId="urn:microsoft.com/office/officeart/2005/8/layout/hierarchy1"/>
    <dgm:cxn modelId="{3F6F6276-C089-4311-AAB3-35AECD6ECEC5}" srcId="{9E1365F1-0288-49AB-A7F4-3196E0950D3E}" destId="{94F7E871-39A9-4F05-9B2A-666274F67FFE}" srcOrd="0" destOrd="0" parTransId="{DF20E804-6F2A-46FA-B964-4CFB3060C5EA}" sibTransId="{22F4A3A5-B1FB-4197-8735-5219918B37F8}"/>
    <dgm:cxn modelId="{CE8AF224-7BCB-4C11-BB55-BB29F313F67E}" type="presOf" srcId="{94F7E871-39A9-4F05-9B2A-666274F67FFE}" destId="{B5CC92A9-2E25-46DF-9758-3E653BA47E48}" srcOrd="0" destOrd="0" presId="urn:microsoft.com/office/officeart/2005/8/layout/hierarchy1"/>
    <dgm:cxn modelId="{A25D1B83-BCD5-4DDC-8552-D1B982915F9D}" type="presOf" srcId="{E6037A89-D506-4A7F-9F4C-30480F63DD6F}" destId="{6040DF9D-8E4E-4CAA-8E63-67ECE329139E}" srcOrd="0" destOrd="0" presId="urn:microsoft.com/office/officeart/2005/8/layout/hierarchy1"/>
    <dgm:cxn modelId="{98A8B7AE-4D59-43B2-B295-84FAF0C30642}" type="presOf" srcId="{C9971983-1967-48C5-B6C6-6A4510FB670B}" destId="{23569F72-3F0E-470F-A80D-1F822C0C0D2A}" srcOrd="0" destOrd="0" presId="urn:microsoft.com/office/officeart/2005/8/layout/hierarchy1"/>
    <dgm:cxn modelId="{662B3517-79D7-4B3A-A555-1AD6CCF18939}" srcId="{9E1365F1-0288-49AB-A7F4-3196E0950D3E}" destId="{C9971983-1967-48C5-B6C6-6A4510FB670B}" srcOrd="1" destOrd="0" parTransId="{D0743F30-CD87-4944-B028-0728309144FE}" sibTransId="{EEC915B9-5670-41BB-B2E0-832B752B0B01}"/>
    <dgm:cxn modelId="{F0605D54-00CE-4D45-BF2E-225191EBEB75}" type="presOf" srcId="{9E1365F1-0288-49AB-A7F4-3196E0950D3E}" destId="{1D7FC503-2EAB-4C39-8E6A-7819E2AB3B92}" srcOrd="0" destOrd="0" presId="urn:microsoft.com/office/officeart/2005/8/layout/hierarchy1"/>
    <dgm:cxn modelId="{CF759F62-9EE5-41D0-A6FA-ECF86059DF9D}" type="presOf" srcId="{C755D27A-C8F6-4A83-8931-D42F50F3D47C}" destId="{D36A9586-41EE-4FEA-8A9E-818CA7B1E385}" srcOrd="0" destOrd="0" presId="urn:microsoft.com/office/officeart/2005/8/layout/hierarchy1"/>
    <dgm:cxn modelId="{E56DD359-ABD6-40AB-8E6F-75FC1FEB7FB4}" type="presOf" srcId="{DF20E804-6F2A-46FA-B964-4CFB3060C5EA}" destId="{D7E0E5B8-0BDF-4BE2-BB50-1246F82D8493}" srcOrd="0" destOrd="0" presId="urn:microsoft.com/office/officeart/2005/8/layout/hierarchy1"/>
    <dgm:cxn modelId="{9E4D0565-9A78-4542-823F-C85B44748197}" type="presOf" srcId="{8238BA72-EA73-4E63-9C1F-FA13A157A8DB}" destId="{3C9D44B4-382D-4444-ACB5-A320D1B4A6EC}" srcOrd="0" destOrd="0" presId="urn:microsoft.com/office/officeart/2005/8/layout/hierarchy1"/>
    <dgm:cxn modelId="{0B3726F8-ACE0-42FF-B384-DE49D5394126}" srcId="{94F7E871-39A9-4F05-9B2A-666274F67FFE}" destId="{F0913A64-339F-45C8-A0C9-AA46058FB104}" srcOrd="0" destOrd="0" parTransId="{970899B4-4ECD-4C8E-AD08-6B35F7525BFD}" sibTransId="{DD64C867-2365-4E7C-BD3D-BE51938EBF6D}"/>
    <dgm:cxn modelId="{39946117-96D6-444C-A395-E0F45DDB762B}" type="presOf" srcId="{D0743F30-CD87-4944-B028-0728309144FE}" destId="{9616A27F-AB41-4E27-AE25-A06407AB74F4}" srcOrd="0" destOrd="0" presId="urn:microsoft.com/office/officeart/2005/8/layout/hierarchy1"/>
    <dgm:cxn modelId="{691F7897-269B-4077-B1D3-B2EB8A109B9D}" type="presOf" srcId="{211BBD37-8151-4094-986E-C1137373B3CC}" destId="{E0DBFA57-6D58-4F1A-9017-71FF873D11B2}" srcOrd="0" destOrd="0" presId="urn:microsoft.com/office/officeart/2005/8/layout/hierarchy1"/>
    <dgm:cxn modelId="{E75807E6-45B4-47BB-BFD9-6EBC844A2758}" type="presOf" srcId="{575362AA-2FBA-4177-9289-C741034EAF65}" destId="{1712CCBB-28BA-4CFC-83E5-848B5986BE44}" srcOrd="0" destOrd="0" presId="urn:microsoft.com/office/officeart/2005/8/layout/hierarchy1"/>
    <dgm:cxn modelId="{9256A930-05E9-48E2-8BE0-19FA91FF8963}" type="presOf" srcId="{F0913A64-339F-45C8-A0C9-AA46058FB104}" destId="{2F51B197-1CD6-42A1-93EE-002A980B01FE}" srcOrd="0" destOrd="0" presId="urn:microsoft.com/office/officeart/2005/8/layout/hierarchy1"/>
    <dgm:cxn modelId="{8C484609-78E4-4C4F-9903-41CEB8D7C55E}" srcId="{575362AA-2FBA-4177-9289-C741034EAF65}" destId="{9E1365F1-0288-49AB-A7F4-3196E0950D3E}" srcOrd="0" destOrd="0" parTransId="{009118A7-BFE5-4B7B-BD0D-CB2DDF6C9C1B}" sibTransId="{6C558D17-ECBF-4FE0-A7DA-FEDB7DC36A96}"/>
    <dgm:cxn modelId="{F5ED987A-4E2E-4DD1-B537-072E410AE70C}" srcId="{94F7E871-39A9-4F05-9B2A-666274F67FFE}" destId="{211BBD37-8151-4094-986E-C1137373B3CC}" srcOrd="1" destOrd="0" parTransId="{C755D27A-C8F6-4A83-8931-D42F50F3D47C}" sibTransId="{5B5AD149-ECDC-445B-B8AA-066DF00B7D72}"/>
    <dgm:cxn modelId="{C408AA3D-50B2-47BB-B158-776D53603175}" type="presParOf" srcId="{1712CCBB-28BA-4CFC-83E5-848B5986BE44}" destId="{11EBA84F-089D-41AE-8F4F-B452BCF36F4A}" srcOrd="0" destOrd="0" presId="urn:microsoft.com/office/officeart/2005/8/layout/hierarchy1"/>
    <dgm:cxn modelId="{841CCEFF-E6ED-4E10-8EC7-42CEB67B1F2A}" type="presParOf" srcId="{11EBA84F-089D-41AE-8F4F-B452BCF36F4A}" destId="{28CCDA30-ADB6-407B-BC26-F8D5FAEBC2A3}" srcOrd="0" destOrd="0" presId="urn:microsoft.com/office/officeart/2005/8/layout/hierarchy1"/>
    <dgm:cxn modelId="{FECB69FA-1CAA-4BF9-81A6-8C3F1BC29093}" type="presParOf" srcId="{28CCDA30-ADB6-407B-BC26-F8D5FAEBC2A3}" destId="{F2699964-25E9-44D0-A7B6-D274CB7F1354}" srcOrd="0" destOrd="0" presId="urn:microsoft.com/office/officeart/2005/8/layout/hierarchy1"/>
    <dgm:cxn modelId="{12EAC148-6374-4D86-B5EA-E64E84B805AF}" type="presParOf" srcId="{28CCDA30-ADB6-407B-BC26-F8D5FAEBC2A3}" destId="{1D7FC503-2EAB-4C39-8E6A-7819E2AB3B92}" srcOrd="1" destOrd="0" presId="urn:microsoft.com/office/officeart/2005/8/layout/hierarchy1"/>
    <dgm:cxn modelId="{B7B591C0-C0E7-4BE4-B69A-9E514937FE07}" type="presParOf" srcId="{11EBA84F-089D-41AE-8F4F-B452BCF36F4A}" destId="{892823C1-475C-4FD9-8F68-2ACFB4FA9B3F}" srcOrd="1" destOrd="0" presId="urn:microsoft.com/office/officeart/2005/8/layout/hierarchy1"/>
    <dgm:cxn modelId="{E7D985E0-D2C4-4CA6-AFC8-6063364AD0B3}" type="presParOf" srcId="{892823C1-475C-4FD9-8F68-2ACFB4FA9B3F}" destId="{D7E0E5B8-0BDF-4BE2-BB50-1246F82D8493}" srcOrd="0" destOrd="0" presId="urn:microsoft.com/office/officeart/2005/8/layout/hierarchy1"/>
    <dgm:cxn modelId="{7CE38E03-2A8E-4BD0-9F64-E222D46B90F6}" type="presParOf" srcId="{892823C1-475C-4FD9-8F68-2ACFB4FA9B3F}" destId="{A3D5EAAB-4993-4DFE-B643-DD597625999D}" srcOrd="1" destOrd="0" presId="urn:microsoft.com/office/officeart/2005/8/layout/hierarchy1"/>
    <dgm:cxn modelId="{3D29FF35-8E12-4188-9412-AD0F78D7E6F0}" type="presParOf" srcId="{A3D5EAAB-4993-4DFE-B643-DD597625999D}" destId="{0C9CB23C-BF2C-49C9-BF0B-8D484470406B}" srcOrd="0" destOrd="0" presId="urn:microsoft.com/office/officeart/2005/8/layout/hierarchy1"/>
    <dgm:cxn modelId="{925B590B-FA16-4BBD-9455-8AE2A771170A}" type="presParOf" srcId="{0C9CB23C-BF2C-49C9-BF0B-8D484470406B}" destId="{61EFD302-DCF1-4747-9EDA-990E0671B2FC}" srcOrd="0" destOrd="0" presId="urn:microsoft.com/office/officeart/2005/8/layout/hierarchy1"/>
    <dgm:cxn modelId="{AEFEA53D-60DD-4892-9CF3-9822BB90DE67}" type="presParOf" srcId="{0C9CB23C-BF2C-49C9-BF0B-8D484470406B}" destId="{B5CC92A9-2E25-46DF-9758-3E653BA47E48}" srcOrd="1" destOrd="0" presId="urn:microsoft.com/office/officeart/2005/8/layout/hierarchy1"/>
    <dgm:cxn modelId="{420A0619-EE2E-46BE-8138-0C9EDE29D2F7}" type="presParOf" srcId="{A3D5EAAB-4993-4DFE-B643-DD597625999D}" destId="{993EF478-8617-4E9A-93F0-F99053E5F215}" srcOrd="1" destOrd="0" presId="urn:microsoft.com/office/officeart/2005/8/layout/hierarchy1"/>
    <dgm:cxn modelId="{4E9A46D9-07E0-44AA-8561-5B91FB3844E3}" type="presParOf" srcId="{993EF478-8617-4E9A-93F0-F99053E5F215}" destId="{A3B70A8A-5722-4180-91B5-479FC95D9224}" srcOrd="0" destOrd="0" presId="urn:microsoft.com/office/officeart/2005/8/layout/hierarchy1"/>
    <dgm:cxn modelId="{2B712CC7-D2C1-4C0A-8924-F94E9C402A11}" type="presParOf" srcId="{993EF478-8617-4E9A-93F0-F99053E5F215}" destId="{2EAC0DEC-81BD-486A-AC3D-8F08067FC3C5}" srcOrd="1" destOrd="0" presId="urn:microsoft.com/office/officeart/2005/8/layout/hierarchy1"/>
    <dgm:cxn modelId="{04D933AC-EA77-4918-8BC9-56EC4C6ED19A}" type="presParOf" srcId="{2EAC0DEC-81BD-486A-AC3D-8F08067FC3C5}" destId="{8A6BF665-FC22-45B8-B583-61A0B408E9FF}" srcOrd="0" destOrd="0" presId="urn:microsoft.com/office/officeart/2005/8/layout/hierarchy1"/>
    <dgm:cxn modelId="{82EF68E7-6C6D-44F4-A70C-EC8BE40BC40F}" type="presParOf" srcId="{8A6BF665-FC22-45B8-B583-61A0B408E9FF}" destId="{A45BDC76-F60F-4516-907A-AFB141695DF5}" srcOrd="0" destOrd="0" presId="urn:microsoft.com/office/officeart/2005/8/layout/hierarchy1"/>
    <dgm:cxn modelId="{34230BD0-2A15-4DA7-B847-C12DF95C98F9}" type="presParOf" srcId="{8A6BF665-FC22-45B8-B583-61A0B408E9FF}" destId="{2F51B197-1CD6-42A1-93EE-002A980B01FE}" srcOrd="1" destOrd="0" presId="urn:microsoft.com/office/officeart/2005/8/layout/hierarchy1"/>
    <dgm:cxn modelId="{D6E09E31-8C6F-4A72-BCB7-4714FBF11CF2}" type="presParOf" srcId="{2EAC0DEC-81BD-486A-AC3D-8F08067FC3C5}" destId="{8CD928AF-E25D-4731-B0D6-9C7C85B9B692}" srcOrd="1" destOrd="0" presId="urn:microsoft.com/office/officeart/2005/8/layout/hierarchy1"/>
    <dgm:cxn modelId="{AF837AF4-01C4-4EAC-A00B-CBFE1B9766F8}" type="presParOf" srcId="{993EF478-8617-4E9A-93F0-F99053E5F215}" destId="{D36A9586-41EE-4FEA-8A9E-818CA7B1E385}" srcOrd="2" destOrd="0" presId="urn:microsoft.com/office/officeart/2005/8/layout/hierarchy1"/>
    <dgm:cxn modelId="{3C8DE256-548C-408F-BCA2-16CDF7773E7A}" type="presParOf" srcId="{993EF478-8617-4E9A-93F0-F99053E5F215}" destId="{9EE6E733-430B-4783-84C3-583CCB0794CF}" srcOrd="3" destOrd="0" presId="urn:microsoft.com/office/officeart/2005/8/layout/hierarchy1"/>
    <dgm:cxn modelId="{A8DBCEFF-5080-4E88-B21C-5A5241AAFFFC}" type="presParOf" srcId="{9EE6E733-430B-4783-84C3-583CCB0794CF}" destId="{18DA082A-9686-4C65-BAB1-3C598A0C3EDE}" srcOrd="0" destOrd="0" presId="urn:microsoft.com/office/officeart/2005/8/layout/hierarchy1"/>
    <dgm:cxn modelId="{ECA5DCFC-A104-4D2A-BE8C-9CEAC8E46041}" type="presParOf" srcId="{18DA082A-9686-4C65-BAB1-3C598A0C3EDE}" destId="{CE4BCBC9-104E-42B9-B327-660663428499}" srcOrd="0" destOrd="0" presId="urn:microsoft.com/office/officeart/2005/8/layout/hierarchy1"/>
    <dgm:cxn modelId="{FCEC63CC-D14D-4196-B92B-B68CE3FC825E}" type="presParOf" srcId="{18DA082A-9686-4C65-BAB1-3C598A0C3EDE}" destId="{E0DBFA57-6D58-4F1A-9017-71FF873D11B2}" srcOrd="1" destOrd="0" presId="urn:microsoft.com/office/officeart/2005/8/layout/hierarchy1"/>
    <dgm:cxn modelId="{B75D7B6D-32AC-4825-83B6-E9FB21971784}" type="presParOf" srcId="{9EE6E733-430B-4783-84C3-583CCB0794CF}" destId="{C6DDB43B-A6DE-4AEB-BA00-D4B18166D047}" srcOrd="1" destOrd="0" presId="urn:microsoft.com/office/officeart/2005/8/layout/hierarchy1"/>
    <dgm:cxn modelId="{564F8CBC-7022-4258-B17D-BF190B52FD42}" type="presParOf" srcId="{993EF478-8617-4E9A-93F0-F99053E5F215}" destId="{6040DF9D-8E4E-4CAA-8E63-67ECE329139E}" srcOrd="4" destOrd="0" presId="urn:microsoft.com/office/officeart/2005/8/layout/hierarchy1"/>
    <dgm:cxn modelId="{E257D14E-3784-42C7-86DD-000743993615}" type="presParOf" srcId="{993EF478-8617-4E9A-93F0-F99053E5F215}" destId="{8AFA4042-FC48-43F2-B48A-D866B62677F9}" srcOrd="5" destOrd="0" presId="urn:microsoft.com/office/officeart/2005/8/layout/hierarchy1"/>
    <dgm:cxn modelId="{9ED6655D-6F60-4863-BCD0-8A52648293B2}" type="presParOf" srcId="{8AFA4042-FC48-43F2-B48A-D866B62677F9}" destId="{61264FCB-A406-4F3B-B436-965A8502E6FB}" srcOrd="0" destOrd="0" presId="urn:microsoft.com/office/officeart/2005/8/layout/hierarchy1"/>
    <dgm:cxn modelId="{2F8D3CE4-9551-4DB4-B6F4-447112933637}" type="presParOf" srcId="{61264FCB-A406-4F3B-B436-965A8502E6FB}" destId="{046DA78A-40BF-47BD-820C-E064887DA5A8}" srcOrd="0" destOrd="0" presId="urn:microsoft.com/office/officeart/2005/8/layout/hierarchy1"/>
    <dgm:cxn modelId="{92D53F5E-9E32-4260-BBC5-8B09632E30C0}" type="presParOf" srcId="{61264FCB-A406-4F3B-B436-965A8502E6FB}" destId="{3C9D44B4-382D-4444-ACB5-A320D1B4A6EC}" srcOrd="1" destOrd="0" presId="urn:microsoft.com/office/officeart/2005/8/layout/hierarchy1"/>
    <dgm:cxn modelId="{B2EBCEAA-8AE3-4A0D-A2CB-FA4516A437FD}" type="presParOf" srcId="{8AFA4042-FC48-43F2-B48A-D866B62677F9}" destId="{64CA0770-A01E-40BE-B95A-D9DDD46CD42E}" srcOrd="1" destOrd="0" presId="urn:microsoft.com/office/officeart/2005/8/layout/hierarchy1"/>
    <dgm:cxn modelId="{21118E49-46A8-4BFD-8F91-786FB398060A}" type="presParOf" srcId="{892823C1-475C-4FD9-8F68-2ACFB4FA9B3F}" destId="{9616A27F-AB41-4E27-AE25-A06407AB74F4}" srcOrd="2" destOrd="0" presId="urn:microsoft.com/office/officeart/2005/8/layout/hierarchy1"/>
    <dgm:cxn modelId="{266BF98F-EB10-4010-983B-0C466F6434B9}" type="presParOf" srcId="{892823C1-475C-4FD9-8F68-2ACFB4FA9B3F}" destId="{C6410E4E-81A4-4326-B08E-DA287AFD2ADC}" srcOrd="3" destOrd="0" presId="urn:microsoft.com/office/officeart/2005/8/layout/hierarchy1"/>
    <dgm:cxn modelId="{0BA3391D-57A1-461C-B048-CD9AFDE650EC}" type="presParOf" srcId="{C6410E4E-81A4-4326-B08E-DA287AFD2ADC}" destId="{9568BBA5-8EB2-4E01-82CF-A3B7E51E0898}" srcOrd="0" destOrd="0" presId="urn:microsoft.com/office/officeart/2005/8/layout/hierarchy1"/>
    <dgm:cxn modelId="{57A3E85D-2F18-433B-ADB4-FBCEF85A1C0B}" type="presParOf" srcId="{9568BBA5-8EB2-4E01-82CF-A3B7E51E0898}" destId="{A0078E89-3769-4AF6-809C-AAEF7761FD3C}" srcOrd="0" destOrd="0" presId="urn:microsoft.com/office/officeart/2005/8/layout/hierarchy1"/>
    <dgm:cxn modelId="{65DDDC40-38EF-48E2-9B9C-2A4B1DB53E7E}" type="presParOf" srcId="{9568BBA5-8EB2-4E01-82CF-A3B7E51E0898}" destId="{23569F72-3F0E-470F-A80D-1F822C0C0D2A}" srcOrd="1" destOrd="0" presId="urn:microsoft.com/office/officeart/2005/8/layout/hierarchy1"/>
    <dgm:cxn modelId="{572C3CFA-E840-4B46-BAD8-7C7A0CF4A018}" type="presParOf" srcId="{C6410E4E-81A4-4326-B08E-DA287AFD2ADC}" destId="{F88DAECC-C8D1-4295-8068-56FC32E8697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6A27F-AB41-4E27-AE25-A06407AB74F4}">
      <dsp:nvSpPr>
        <dsp:cNvPr id="0" name=""/>
        <dsp:cNvSpPr/>
      </dsp:nvSpPr>
      <dsp:spPr>
        <a:xfrm>
          <a:off x="3322648" y="590860"/>
          <a:ext cx="656340" cy="270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12"/>
              </a:lnTo>
              <a:lnTo>
                <a:pt x="656340" y="184412"/>
              </a:lnTo>
              <a:lnTo>
                <a:pt x="656340" y="270609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0DF9D-8E4E-4CAA-8E63-67ECE329139E}">
      <dsp:nvSpPr>
        <dsp:cNvPr id="0" name=""/>
        <dsp:cNvSpPr/>
      </dsp:nvSpPr>
      <dsp:spPr>
        <a:xfrm>
          <a:off x="2656025" y="1452314"/>
          <a:ext cx="1393064" cy="270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12"/>
              </a:lnTo>
              <a:lnTo>
                <a:pt x="1393064" y="184412"/>
              </a:lnTo>
              <a:lnTo>
                <a:pt x="1393064" y="270609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6A9586-41EE-4FEA-8A9E-818CA7B1E385}">
      <dsp:nvSpPr>
        <dsp:cNvPr id="0" name=""/>
        <dsp:cNvSpPr/>
      </dsp:nvSpPr>
      <dsp:spPr>
        <a:xfrm>
          <a:off x="2610305" y="1452314"/>
          <a:ext cx="91440" cy="2706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4412"/>
              </a:lnTo>
              <a:lnTo>
                <a:pt x="48799" y="184412"/>
              </a:lnTo>
              <a:lnTo>
                <a:pt x="48799" y="270609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B70A8A-5722-4180-91B5-479FC95D9224}">
      <dsp:nvSpPr>
        <dsp:cNvPr id="0" name=""/>
        <dsp:cNvSpPr/>
      </dsp:nvSpPr>
      <dsp:spPr>
        <a:xfrm>
          <a:off x="1291601" y="1452314"/>
          <a:ext cx="1364424" cy="270609"/>
        </a:xfrm>
        <a:custGeom>
          <a:avLst/>
          <a:gdLst/>
          <a:ahLst/>
          <a:cxnLst/>
          <a:rect l="0" t="0" r="0" b="0"/>
          <a:pathLst>
            <a:path>
              <a:moveTo>
                <a:pt x="1364424" y="0"/>
              </a:moveTo>
              <a:lnTo>
                <a:pt x="1364424" y="184412"/>
              </a:lnTo>
              <a:lnTo>
                <a:pt x="0" y="184412"/>
              </a:lnTo>
              <a:lnTo>
                <a:pt x="0" y="270609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E0E5B8-0BDF-4BE2-BB50-1246F82D8493}">
      <dsp:nvSpPr>
        <dsp:cNvPr id="0" name=""/>
        <dsp:cNvSpPr/>
      </dsp:nvSpPr>
      <dsp:spPr>
        <a:xfrm>
          <a:off x="2656025" y="590860"/>
          <a:ext cx="666622" cy="270609"/>
        </a:xfrm>
        <a:custGeom>
          <a:avLst/>
          <a:gdLst/>
          <a:ahLst/>
          <a:cxnLst/>
          <a:rect l="0" t="0" r="0" b="0"/>
          <a:pathLst>
            <a:path>
              <a:moveTo>
                <a:pt x="666622" y="0"/>
              </a:moveTo>
              <a:lnTo>
                <a:pt x="666622" y="184412"/>
              </a:lnTo>
              <a:lnTo>
                <a:pt x="0" y="184412"/>
              </a:lnTo>
              <a:lnTo>
                <a:pt x="0" y="270609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99964-25E9-44D0-A7B6-D274CB7F1354}">
      <dsp:nvSpPr>
        <dsp:cNvPr id="0" name=""/>
        <dsp:cNvSpPr/>
      </dsp:nvSpPr>
      <dsp:spPr>
        <a:xfrm>
          <a:off x="2728649" y="15"/>
          <a:ext cx="1187997" cy="590844"/>
        </a:xfrm>
        <a:prstGeom prst="roundRect">
          <a:avLst>
            <a:gd name="adj" fmla="val 1000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FC503-2EAB-4C39-8E6A-7819E2AB3B92}">
      <dsp:nvSpPr>
        <dsp:cNvPr id="0" name=""/>
        <dsp:cNvSpPr/>
      </dsp:nvSpPr>
      <dsp:spPr>
        <a:xfrm>
          <a:off x="2832034" y="98231"/>
          <a:ext cx="1187997" cy="590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b="1" kern="1200" dirty="0" smtClean="0"/>
            <a:t>Systems</a:t>
          </a:r>
          <a:endParaRPr lang="de-AT" sz="1200" b="1" kern="1200" dirty="0"/>
        </a:p>
      </dsp:txBody>
      <dsp:txXfrm>
        <a:off x="2849339" y="115536"/>
        <a:ext cx="1153387" cy="556234"/>
      </dsp:txXfrm>
    </dsp:sp>
    <dsp:sp modelId="{61EFD302-DCF1-4747-9EDA-990E0671B2FC}">
      <dsp:nvSpPr>
        <dsp:cNvPr id="0" name=""/>
        <dsp:cNvSpPr/>
      </dsp:nvSpPr>
      <dsp:spPr>
        <a:xfrm>
          <a:off x="2103069" y="861469"/>
          <a:ext cx="1105912" cy="590844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C92A9-2E25-46DF-9758-3E653BA47E48}">
      <dsp:nvSpPr>
        <dsp:cNvPr id="0" name=""/>
        <dsp:cNvSpPr/>
      </dsp:nvSpPr>
      <dsp:spPr>
        <a:xfrm>
          <a:off x="2206454" y="959685"/>
          <a:ext cx="1105912" cy="590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b="1" kern="1200" dirty="0" err="1" smtClean="0"/>
            <a:t>Social</a:t>
          </a:r>
          <a:r>
            <a:rPr lang="de-AT" sz="1600" b="1" kern="1200" dirty="0" smtClean="0"/>
            <a:t> </a:t>
          </a:r>
          <a:r>
            <a:rPr lang="de-AT" sz="1600" b="1" kern="1200" dirty="0" err="1" smtClean="0"/>
            <a:t>systems</a:t>
          </a:r>
          <a:endParaRPr lang="de-AT" sz="1600" b="1" kern="1200" dirty="0"/>
        </a:p>
      </dsp:txBody>
      <dsp:txXfrm>
        <a:off x="2223759" y="976990"/>
        <a:ext cx="1071302" cy="556234"/>
      </dsp:txXfrm>
    </dsp:sp>
    <dsp:sp modelId="{A45BDC76-F60F-4516-907A-AFB141695DF5}">
      <dsp:nvSpPr>
        <dsp:cNvPr id="0" name=""/>
        <dsp:cNvSpPr/>
      </dsp:nvSpPr>
      <dsp:spPr>
        <a:xfrm>
          <a:off x="720082" y="1722924"/>
          <a:ext cx="1143037" cy="590844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1B197-1CD6-42A1-93EE-002A980B01FE}">
      <dsp:nvSpPr>
        <dsp:cNvPr id="0" name=""/>
        <dsp:cNvSpPr/>
      </dsp:nvSpPr>
      <dsp:spPr>
        <a:xfrm>
          <a:off x="823467" y="1821139"/>
          <a:ext cx="1143037" cy="590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b="1" kern="1200" dirty="0" smtClean="0"/>
            <a:t>Inter-actions</a:t>
          </a:r>
          <a:endParaRPr lang="de-AT" sz="1000" b="1" kern="1200" dirty="0"/>
        </a:p>
      </dsp:txBody>
      <dsp:txXfrm>
        <a:off x="840772" y="1838444"/>
        <a:ext cx="1108427" cy="556234"/>
      </dsp:txXfrm>
    </dsp:sp>
    <dsp:sp modelId="{CE4BCBC9-104E-42B9-B327-660663428499}">
      <dsp:nvSpPr>
        <dsp:cNvPr id="0" name=""/>
        <dsp:cNvSpPr/>
      </dsp:nvSpPr>
      <dsp:spPr>
        <a:xfrm>
          <a:off x="2069889" y="1722924"/>
          <a:ext cx="1178432" cy="590844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BFA57-6D58-4F1A-9017-71FF873D11B2}">
      <dsp:nvSpPr>
        <dsp:cNvPr id="0" name=""/>
        <dsp:cNvSpPr/>
      </dsp:nvSpPr>
      <dsp:spPr>
        <a:xfrm>
          <a:off x="2173274" y="1821139"/>
          <a:ext cx="1178432" cy="590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b="1" kern="1200" dirty="0" err="1" smtClean="0"/>
            <a:t>Organi-sations</a:t>
          </a:r>
          <a:endParaRPr lang="de-AT" sz="1000" b="1" kern="1200" dirty="0"/>
        </a:p>
      </dsp:txBody>
      <dsp:txXfrm>
        <a:off x="2190579" y="1838444"/>
        <a:ext cx="1143822" cy="556234"/>
      </dsp:txXfrm>
    </dsp:sp>
    <dsp:sp modelId="{046DA78A-40BF-47BD-820C-E064887DA5A8}">
      <dsp:nvSpPr>
        <dsp:cNvPr id="0" name=""/>
        <dsp:cNvSpPr/>
      </dsp:nvSpPr>
      <dsp:spPr>
        <a:xfrm>
          <a:off x="3455091" y="1722924"/>
          <a:ext cx="1187997" cy="590844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D44B4-382D-4444-ACB5-A320D1B4A6EC}">
      <dsp:nvSpPr>
        <dsp:cNvPr id="0" name=""/>
        <dsp:cNvSpPr/>
      </dsp:nvSpPr>
      <dsp:spPr>
        <a:xfrm>
          <a:off x="3558476" y="1821139"/>
          <a:ext cx="1187997" cy="590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b="1" kern="1200" dirty="0" err="1" smtClean="0"/>
            <a:t>Societies</a:t>
          </a:r>
          <a:endParaRPr lang="de-AT" sz="1600" b="1" kern="1200" dirty="0"/>
        </a:p>
      </dsp:txBody>
      <dsp:txXfrm>
        <a:off x="3575781" y="1838444"/>
        <a:ext cx="1153387" cy="556234"/>
      </dsp:txXfrm>
    </dsp:sp>
    <dsp:sp modelId="{A0078E89-3769-4AF6-809C-AAEF7761FD3C}">
      <dsp:nvSpPr>
        <dsp:cNvPr id="0" name=""/>
        <dsp:cNvSpPr/>
      </dsp:nvSpPr>
      <dsp:spPr>
        <a:xfrm>
          <a:off x="3426033" y="861469"/>
          <a:ext cx="1105912" cy="590844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69F72-3F0E-470F-A80D-1F822C0C0D2A}">
      <dsp:nvSpPr>
        <dsp:cNvPr id="0" name=""/>
        <dsp:cNvSpPr/>
      </dsp:nvSpPr>
      <dsp:spPr>
        <a:xfrm>
          <a:off x="3529418" y="959685"/>
          <a:ext cx="1105912" cy="590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b="1" kern="1200" dirty="0" err="1" smtClean="0"/>
            <a:t>Psychic</a:t>
          </a:r>
          <a:r>
            <a:rPr lang="de-AT" sz="1600" b="1" kern="1200" dirty="0" smtClean="0"/>
            <a:t> </a:t>
          </a:r>
          <a:r>
            <a:rPr lang="de-AT" sz="1600" b="1" kern="1200" dirty="0" err="1" smtClean="0"/>
            <a:t>systems</a:t>
          </a:r>
          <a:endParaRPr lang="de-AT" sz="1600" b="1" kern="1200" dirty="0"/>
        </a:p>
      </dsp:txBody>
      <dsp:txXfrm>
        <a:off x="3546723" y="976990"/>
        <a:ext cx="1071302" cy="556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9C6E858A-9B92-4C52-A70C-598B513959CD}" type="datetimeFigureOut">
              <a:rPr lang="de-AT"/>
              <a:pPr>
                <a:defRPr/>
              </a:pPr>
              <a:t>18.07.2013</a:t>
            </a:fld>
            <a:endParaRPr lang="de-AT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Textmasterformate durch Klicken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ACF42DBB-966D-4A61-875A-E4E569C7C5EA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7762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42DBB-966D-4A61-875A-E4E569C7C5EA}" type="slidenum">
              <a:rPr lang="de-AT" smtClean="0"/>
              <a:pPr>
                <a:defRPr/>
              </a:pPr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8243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42DBB-966D-4A61-875A-E4E569C7C5EA}" type="slidenum">
              <a:rPr lang="de-AT" smtClean="0"/>
              <a:pPr>
                <a:defRPr/>
              </a:pPr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9517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42DBB-966D-4A61-875A-E4E569C7C5EA}" type="slidenum">
              <a:rPr lang="de-AT" smtClean="0"/>
              <a:pPr>
                <a:defRPr/>
              </a:pPr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4916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42DBB-966D-4A61-875A-E4E569C7C5EA}" type="slidenum">
              <a:rPr lang="de-AT" smtClean="0"/>
              <a:pPr>
                <a:defRPr/>
              </a:pPr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9326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42DBB-966D-4A61-875A-E4E569C7C5EA}" type="slidenum">
              <a:rPr lang="de-AT" smtClean="0"/>
              <a:pPr>
                <a:defRPr/>
              </a:pPr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7491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42DBB-966D-4A61-875A-E4E569C7C5EA}" type="slidenum">
              <a:rPr lang="de-AT" smtClean="0"/>
              <a:pPr>
                <a:defRPr/>
              </a:pPr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75381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42DBB-966D-4A61-875A-E4E569C7C5EA}" type="slidenum">
              <a:rPr lang="de-AT" smtClean="0"/>
              <a:pPr>
                <a:defRPr/>
              </a:pPr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6652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42DBB-966D-4A61-875A-E4E569C7C5EA}" type="slidenum">
              <a:rPr lang="de-AT" smtClean="0"/>
              <a:pPr>
                <a:defRPr/>
              </a:pPr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4451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42DBB-966D-4A61-875A-E4E569C7C5EA}" type="slidenum">
              <a:rPr lang="de-AT" smtClean="0"/>
              <a:pPr>
                <a:defRPr/>
              </a:pPr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0021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42DBB-966D-4A61-875A-E4E569C7C5EA}" type="slidenum">
              <a:rPr lang="de-AT" smtClean="0"/>
              <a:pPr>
                <a:defRPr/>
              </a:pPr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6652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42DBB-966D-4A61-875A-E4E569C7C5EA}" type="slidenum">
              <a:rPr lang="de-AT" smtClean="0"/>
              <a:pPr>
                <a:defRPr/>
              </a:pPr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4451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42DBB-966D-4A61-875A-E4E569C7C5EA}" type="slidenum">
              <a:rPr lang="de-AT" smtClean="0"/>
              <a:pPr>
                <a:defRPr/>
              </a:pPr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0405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42DBB-966D-4A61-875A-E4E569C7C5EA}" type="slidenum">
              <a:rPr lang="de-AT" smtClean="0"/>
              <a:pPr>
                <a:defRPr/>
              </a:pPr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348650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42DBB-966D-4A61-875A-E4E569C7C5EA}" type="slidenum">
              <a:rPr lang="de-AT" smtClean="0"/>
              <a:pPr>
                <a:defRPr/>
              </a:pPr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053704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42DBB-966D-4A61-875A-E4E569C7C5EA}" type="slidenum">
              <a:rPr lang="de-AT" smtClean="0"/>
              <a:pPr>
                <a:defRPr/>
              </a:pPr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348650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42DBB-966D-4A61-875A-E4E569C7C5EA}" type="slidenum">
              <a:rPr lang="de-AT" smtClean="0"/>
              <a:pPr>
                <a:defRPr/>
              </a:pPr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32745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42DBB-966D-4A61-875A-E4E569C7C5EA}" type="slidenum">
              <a:rPr lang="de-AT" smtClean="0"/>
              <a:pPr>
                <a:defRPr/>
              </a:pPr>
              <a:t>28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77815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42DBB-966D-4A61-875A-E4E569C7C5EA}" type="slidenum">
              <a:rPr lang="de-AT" smtClean="0"/>
              <a:pPr>
                <a:defRPr/>
              </a:pPr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39856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42DBB-966D-4A61-875A-E4E569C7C5EA}" type="slidenum">
              <a:rPr lang="de-AT" smtClean="0"/>
              <a:pPr>
                <a:defRPr/>
              </a:pPr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5377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42DBB-966D-4A61-875A-E4E569C7C5EA}" type="slidenum">
              <a:rPr lang="de-AT" smtClean="0"/>
              <a:pPr>
                <a:defRPr/>
              </a:pPr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7568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42DBB-966D-4A61-875A-E4E569C7C5EA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67471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42DBB-966D-4A61-875A-E4E569C7C5EA}" type="slidenum">
              <a:rPr lang="de-AT" smtClean="0"/>
              <a:pPr>
                <a:defRPr/>
              </a:pPr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8065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42DBB-966D-4A61-875A-E4E569C7C5EA}" type="slidenum">
              <a:rPr lang="de-AT" smtClean="0"/>
              <a:pPr>
                <a:defRPr/>
              </a:pPr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08822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42DBB-966D-4A61-875A-E4E569C7C5EA}" type="slidenum">
              <a:rPr lang="de-AT" smtClean="0"/>
              <a:pPr>
                <a:defRPr/>
              </a:pPr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8503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white">
          <a:xfrm>
            <a:off x="462406" y="3654044"/>
            <a:ext cx="7073457" cy="114142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white">
          <a:xfrm>
            <a:off x="462406" y="4804610"/>
            <a:ext cx="7073457" cy="11412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/>
          <p:nvPr/>
        </p:nvSpPr>
        <p:spPr>
          <a:xfrm>
            <a:off x="468313" y="2357438"/>
            <a:ext cx="5103812" cy="326072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pic>
        <p:nvPicPr>
          <p:cNvPr id="5" name="Grafik 6" descr="Logo-für-V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0" y="2552700"/>
            <a:ext cx="48895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platzhalter 10"/>
          <p:cNvSpPr>
            <a:spLocks noGrp="1"/>
          </p:cNvSpPr>
          <p:nvPr>
            <p:ph type="body" sz="quarter" idx="10"/>
          </p:nvPr>
        </p:nvSpPr>
        <p:spPr>
          <a:xfrm>
            <a:off x="1928818" y="3071811"/>
            <a:ext cx="3260322" cy="217354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DE" noProof="0" dirty="0" smtClean="0"/>
              <a:t>Textmasterformate durch Klicken bearbeiten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354138" y="63420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03C59-A0B6-42B9-8D0A-9978E405C10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r">
              <a:defRPr lang="de-DE" sz="90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5ACE53-A551-4CD3-8A7A-79F71CE35F3D}" type="datetimeFigureOut">
              <a:rPr/>
              <a:pPr>
                <a:defRPr/>
              </a:pPr>
              <a:t>17.10.2010</a:t>
            </a:fld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kurzem Titel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white">
          <a:xfrm>
            <a:off x="465547" y="3661602"/>
            <a:ext cx="8210141" cy="828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white">
          <a:xfrm>
            <a:off x="465547" y="4517126"/>
            <a:ext cx="8210141" cy="8280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270227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019" y="1839258"/>
            <a:ext cx="7740594" cy="43879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A3095-ED4C-4AE9-A519-3B6C606FB17B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6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23962-0EA8-4A84-A842-15C9FE0352B5}" type="datetimeFigureOut">
              <a:rPr/>
              <a:pPr>
                <a:defRPr/>
              </a:pPr>
              <a:t>17.10.2010</a:t>
            </a:fld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72" y="430318"/>
            <a:ext cx="6280165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>
          <a:xfrm>
            <a:off x="468313" y="1857375"/>
            <a:ext cx="8485187" cy="47974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überschrift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6" y="2009384"/>
            <a:ext cx="7073457" cy="11321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white">
          <a:xfrm>
            <a:off x="462406" y="3161536"/>
            <a:ext cx="7073457" cy="1000132"/>
          </a:xfrm>
        </p:spPr>
        <p:txBody>
          <a:bodyPr tIns="0" bIns="0">
            <a:noAutofit/>
          </a:bodyPr>
          <a:lstStyle>
            <a:lvl1pPr marL="0" indent="0">
              <a:lnSpc>
                <a:spcPct val="110000"/>
              </a:lnSpc>
              <a:buNone/>
              <a:defRPr sz="32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folie mit kurzem Text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7" y="1956234"/>
            <a:ext cx="8213282" cy="828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2407" y="2786058"/>
            <a:ext cx="8213282" cy="828000"/>
          </a:xfrm>
        </p:spPr>
        <p:txBody>
          <a:bodyPr tIns="0" bIns="0">
            <a:noAutofit/>
          </a:bodyPr>
          <a:lstStyle>
            <a:lvl1pPr marL="0" indent="0">
              <a:lnSpc>
                <a:spcPct val="110000"/>
              </a:lnSpc>
              <a:buNone/>
              <a:defRPr sz="4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1846262"/>
            <a:ext cx="3960000" cy="43910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1846262"/>
            <a:ext cx="3960000" cy="43910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AA505-3DC4-4052-B5A6-9772B4585D5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5477F-5398-4EA0-8E9D-6F8B9BF16485}" type="datetimeFigureOut">
              <a:rPr/>
              <a:pPr>
                <a:defRPr/>
              </a:pPr>
              <a:t>17.10.2010</a:t>
            </a:fld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/>
          </p:nvPr>
        </p:nvSpPr>
        <p:spPr>
          <a:xfrm>
            <a:off x="468313" y="1844675"/>
            <a:ext cx="3960811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>
            <a:noAutofit/>
          </a:bodyPr>
          <a:lstStyle>
            <a:lvl1pPr marL="92075" indent="0">
              <a:buNone/>
              <a:tabLst/>
              <a:defRPr sz="24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12284" y="1844675"/>
            <a:ext cx="3960000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>
            <a:noAutofit/>
          </a:bodyPr>
          <a:lstStyle>
            <a:lvl1pPr marL="92075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9B00C-B1E3-4D49-B99F-20A7BE8CF16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11" name="Datumsplatzhalter 6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A7771-3562-4759-9AEC-F15D8E51B0F3}" type="datetimeFigureOut">
              <a:rPr/>
              <a:pPr>
                <a:defRPr/>
              </a:pPr>
              <a:t>17.10.2010</a:t>
            </a:fld>
            <a:endParaRPr lang="de-AT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e 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1963" y="1857375"/>
            <a:ext cx="774065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54138" y="6342063"/>
            <a:ext cx="3217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1963" y="6342063"/>
            <a:ext cx="892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F7E94F-A396-48DA-BDB6-163E8B3D8AB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1029" name="Titelplatzhalter 14"/>
          <p:cNvSpPr>
            <a:spLocks noGrp="1"/>
          </p:cNvSpPr>
          <p:nvPr>
            <p:ph type="title"/>
          </p:nvPr>
        </p:nvSpPr>
        <p:spPr bwMode="gray">
          <a:xfrm>
            <a:off x="461963" y="431800"/>
            <a:ext cx="6280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AT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7215188" y="6348413"/>
            <a:ext cx="987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de-DE" sz="90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6B1AAEF-3501-487F-A9AD-094B5D5E25AA}" type="datetimeFigureOut">
              <a:rPr/>
              <a:pPr>
                <a:defRPr/>
              </a:pPr>
              <a:t>17.10.2010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8" r:id="rId3"/>
    <p:sldLayoutId id="2147483673" r:id="rId4"/>
    <p:sldLayoutId id="2147483674" r:id="rId5"/>
    <p:sldLayoutId id="2147483675" r:id="rId6"/>
    <p:sldLayoutId id="2147483669" r:id="rId7"/>
    <p:sldLayoutId id="2147483670" r:id="rId8"/>
    <p:sldLayoutId id="2147483676" r:id="rId9"/>
    <p:sldLayoutId id="2147483677" r:id="rId1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ts val="600"/>
        </a:spcAft>
        <a:buClr>
          <a:srgbClr val="53248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8575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74638" algn="l" rtl="0" eaLnBrk="0" fontAlgn="base" hangingPunct="0">
        <a:spcBef>
          <a:spcPct val="0"/>
        </a:spcBef>
        <a:spcAft>
          <a:spcPts val="600"/>
        </a:spcAft>
        <a:buClr>
          <a:srgbClr val="457AA0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74638" algn="l" rtl="0" eaLnBrk="0" fontAlgn="base" hangingPunct="0">
        <a:spcBef>
          <a:spcPct val="0"/>
        </a:spcBef>
        <a:spcAft>
          <a:spcPts val="600"/>
        </a:spcAft>
        <a:buClr>
          <a:srgbClr val="A991C0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44613" indent="-265113" algn="l" rtl="0" eaLnBrk="0" fontAlgn="base" hangingPunct="0">
        <a:spcBef>
          <a:spcPct val="0"/>
        </a:spcBef>
        <a:spcAft>
          <a:spcPts val="6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://www.google.at/url?sa=i&amp;rct=j&amp;q=Niklas+Luhmann&amp;source=images&amp;cd=&amp;cad=rja&amp;docid=ayYI4pOPsWVALM&amp;tbnid=Rv1kQhYl29fuTM:&amp;ved=0CAUQjRw&amp;url=http://de.luhmann.wikia.com/wiki/Luhmann,_Niklas&amp;ei=RjflUYTjAYGrPL6wgIgC&amp;bvm=bv.48705608,d.ZWU&amp;psig=AFQjCNE9ablReBh5kn3D2lje29sXYoNO2g&amp;ust=1374062660668657" TargetMode="Externa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jpeg"/><Relationship Id="rId9" Type="http://schemas.microsoft.com/office/2007/relationships/diagramDrawing" Target="../diagrams/drawing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at/url?sa=i&amp;rct=j&amp;q=John+W.+Meyer&amp;source=images&amp;cd=&amp;cad=rja&amp;docid=ACXuMaFXC55F3M&amp;tbnid=o9osVgKu__Jz0M:&amp;ved=0CAUQjRw&amp;url=http://www.uni-bielefeld.de/soz/forschung/luhmann.html&amp;ei=TT3lUY-gJ8O7PcjjgKgJ&amp;bvm=bv.48705608,d.ZWU&amp;psig=AFQjCNHtG6Ir1dfX3Fn-6VVLzOB6Sis9KA&amp;ust=137406431461879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gerhard.geissler@wu.ac.a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//upload.wikimedia.org/wikipedia/commons/e/e6/PostSoviet_Regions_Map.png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emf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62405" y="3727738"/>
            <a:ext cx="7668000" cy="1141422"/>
          </a:xfrm>
        </p:spPr>
        <p:txBody>
          <a:bodyPr/>
          <a:lstStyle/>
          <a:p>
            <a:r>
              <a:rPr lang="en-US" sz="2400" dirty="0"/>
              <a:t>EU-TEMPUS Project “EINSEE” – Development and implementation of sustainable structures for entrepreneurship education in Russia and Tajikistan</a:t>
            </a:r>
            <a:endParaRPr lang="de-AT" sz="2000" b="0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462406" y="5168120"/>
            <a:ext cx="7073457" cy="1141200"/>
          </a:xfrm>
        </p:spPr>
        <p:txBody>
          <a:bodyPr/>
          <a:lstStyle/>
          <a:p>
            <a:pPr>
              <a:spcAft>
                <a:spcPts val="0"/>
              </a:spcAft>
            </a:pPr>
            <a:endParaRPr lang="de-AT" sz="1800" dirty="0" smtClean="0"/>
          </a:p>
          <a:p>
            <a:pPr>
              <a:spcAft>
                <a:spcPts val="0"/>
              </a:spcAft>
            </a:pPr>
            <a:r>
              <a:rPr lang="de-AT" sz="1800" dirty="0" smtClean="0"/>
              <a:t>Gerhard Geissler</a:t>
            </a:r>
          </a:p>
          <a:p>
            <a:pPr>
              <a:spcAft>
                <a:spcPts val="0"/>
              </a:spcAft>
            </a:pPr>
            <a:r>
              <a:rPr lang="de-AT" sz="1800" dirty="0" smtClean="0"/>
              <a:t>Vienna University </a:t>
            </a:r>
            <a:r>
              <a:rPr lang="de-AT" sz="1800" dirty="0" err="1" smtClean="0"/>
              <a:t>of</a:t>
            </a:r>
            <a:r>
              <a:rPr lang="de-AT" sz="1800" dirty="0" smtClean="0"/>
              <a:t> Economics </a:t>
            </a:r>
            <a:r>
              <a:rPr lang="de-AT" sz="1800" dirty="0" err="1" smtClean="0"/>
              <a:t>and</a:t>
            </a:r>
            <a:r>
              <a:rPr lang="de-AT" sz="1800" dirty="0" smtClean="0"/>
              <a:t> Business</a:t>
            </a:r>
          </a:p>
          <a:p>
            <a:pPr>
              <a:spcAft>
                <a:spcPts val="0"/>
              </a:spcAft>
            </a:pPr>
            <a:r>
              <a:rPr lang="de-AT" sz="1800" dirty="0" smtClean="0"/>
              <a:t>Berlin, </a:t>
            </a:r>
            <a:r>
              <a:rPr lang="de-AT" sz="1800" dirty="0" smtClean="0"/>
              <a:t>August </a:t>
            </a:r>
            <a:r>
              <a:rPr lang="de-AT" sz="1800" dirty="0" smtClean="0"/>
              <a:t>2013</a:t>
            </a: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799294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2000" y="260728"/>
            <a:ext cx="7920000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AT" sz="2400" b="1" dirty="0" smtClean="0">
                <a:latin typeface="+mn-lt"/>
              </a:rPr>
              <a:t>Eco-</a:t>
            </a:r>
            <a:r>
              <a:rPr lang="de-AT" sz="2400" b="1" dirty="0" err="1" smtClean="0">
                <a:latin typeface="+mn-lt"/>
              </a:rPr>
              <a:t>social</a:t>
            </a:r>
            <a:r>
              <a:rPr lang="de-AT" sz="2400" b="1" dirty="0" smtClean="0">
                <a:latin typeface="+mn-lt"/>
              </a:rPr>
              <a:t> </a:t>
            </a:r>
            <a:r>
              <a:rPr lang="de-AT" sz="2400" b="1" dirty="0" err="1" smtClean="0">
                <a:latin typeface="+mn-lt"/>
              </a:rPr>
              <a:t>market</a:t>
            </a:r>
            <a:r>
              <a:rPr lang="de-AT" sz="2400" b="1" dirty="0" smtClean="0">
                <a:latin typeface="+mn-lt"/>
              </a:rPr>
              <a:t> </a:t>
            </a:r>
            <a:r>
              <a:rPr lang="de-AT" sz="2400" b="1" dirty="0" err="1" smtClean="0">
                <a:latin typeface="+mn-lt"/>
              </a:rPr>
              <a:t>economy</a:t>
            </a:r>
            <a:endParaRPr lang="de-AT" sz="2400" b="1" dirty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12000" y="5949360"/>
            <a:ext cx="7920000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AT" sz="2400" b="1" dirty="0" smtClean="0">
                <a:latin typeface="+mn-lt"/>
              </a:rPr>
              <a:t>Dynamic </a:t>
            </a:r>
            <a:r>
              <a:rPr lang="de-AT" sz="2400" b="1" dirty="0" err="1" smtClean="0">
                <a:latin typeface="+mn-lt"/>
              </a:rPr>
              <a:t>stability</a:t>
            </a:r>
            <a:endParaRPr lang="de-AT" sz="2400" b="1" dirty="0"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11560" y="260648"/>
            <a:ext cx="720000" cy="640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vert270" wrap="square" rtlCol="0" anchor="ctr">
            <a:noAutofit/>
          </a:bodyPr>
          <a:lstStyle/>
          <a:p>
            <a:pPr algn="ctr"/>
            <a:r>
              <a:rPr lang="de-AT" sz="2400" b="1" dirty="0" err="1" smtClean="0">
                <a:latin typeface="+mn-lt"/>
              </a:rPr>
              <a:t>Civil</a:t>
            </a:r>
            <a:r>
              <a:rPr lang="de-AT" sz="2400" b="1" dirty="0" smtClean="0">
                <a:latin typeface="+mn-lt"/>
              </a:rPr>
              <a:t> </a:t>
            </a:r>
            <a:r>
              <a:rPr lang="de-AT" sz="2400" b="1" dirty="0" err="1" smtClean="0">
                <a:latin typeface="+mn-lt"/>
              </a:rPr>
              <a:t>society</a:t>
            </a:r>
            <a:endParaRPr lang="de-AT" sz="2400" b="1" dirty="0"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812440" y="260648"/>
            <a:ext cx="720000" cy="640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vert270" wrap="square" rtlCol="0" anchor="ctr">
            <a:noAutofit/>
          </a:bodyPr>
          <a:lstStyle/>
          <a:p>
            <a:pPr algn="ctr"/>
            <a:r>
              <a:rPr lang="de-AT" sz="2400" b="1" dirty="0" smtClean="0">
                <a:latin typeface="+mn-lt"/>
              </a:rPr>
              <a:t>Future</a:t>
            </a:r>
            <a:endParaRPr lang="de-AT" sz="2400" b="1" dirty="0">
              <a:latin typeface="+mn-lt"/>
            </a:endParaRPr>
          </a:p>
        </p:txBody>
      </p:sp>
      <p:sp>
        <p:nvSpPr>
          <p:cNvPr id="6" name="Legende mit Pfeil in vier Richtungen 5"/>
          <p:cNvSpPr/>
          <p:nvPr/>
        </p:nvSpPr>
        <p:spPr>
          <a:xfrm>
            <a:off x="1296000" y="908720"/>
            <a:ext cx="6552000" cy="5112000"/>
          </a:xfrm>
          <a:prstGeom prst="quadArrowCallout">
            <a:avLst>
              <a:gd name="adj1" fmla="val 14640"/>
              <a:gd name="adj2" fmla="val 25773"/>
              <a:gd name="adj3" fmla="val 11682"/>
              <a:gd name="adj4" fmla="val 74227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7" name="Textfeld 6"/>
          <p:cNvSpPr txBox="1"/>
          <p:nvPr/>
        </p:nvSpPr>
        <p:spPr>
          <a:xfrm>
            <a:off x="2268116" y="1844824"/>
            <a:ext cx="4680520" cy="30469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kumimoji="1" lang="de-DE" sz="20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kumimoji="1" lang="de-DE" sz="2000" b="1" dirty="0" smtClean="0">
                <a:solidFill>
                  <a:schemeClr val="bg1"/>
                </a:solidFill>
                <a:latin typeface="+mn-lt"/>
              </a:rPr>
              <a:t>EU-Tempus-Projekt:</a:t>
            </a:r>
          </a:p>
          <a:p>
            <a:pPr algn="ctr"/>
            <a:r>
              <a:rPr kumimoji="1" lang="de-DE" sz="2000" b="1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algn="ctr"/>
            <a:r>
              <a:rPr kumimoji="1" lang="de-AT" sz="2200" b="1" dirty="0" smtClean="0">
                <a:solidFill>
                  <a:schemeClr val="bg1"/>
                </a:solidFill>
                <a:latin typeface="+mn-lt"/>
              </a:rPr>
              <a:t>Entwicklung und Implementierung nachhaltig wirksamer Strukturen zur </a:t>
            </a:r>
            <a:r>
              <a:rPr kumimoji="1" lang="de-AT" sz="2200" b="1" dirty="0" err="1" smtClean="0">
                <a:solidFill>
                  <a:schemeClr val="bg1"/>
                </a:solidFill>
                <a:latin typeface="+mn-lt"/>
              </a:rPr>
              <a:t>Entrepreneurship</a:t>
            </a:r>
            <a:r>
              <a:rPr kumimoji="1" lang="de-AT" sz="2200" b="1" dirty="0" smtClean="0">
                <a:solidFill>
                  <a:schemeClr val="bg1"/>
                </a:solidFill>
                <a:latin typeface="+mn-lt"/>
              </a:rPr>
              <a:t> Erziehung in Russland und Tadschikistan</a:t>
            </a:r>
            <a:endParaRPr lang="de-AT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Gleichschenkliges Dreieck 7"/>
          <p:cNvSpPr/>
          <p:nvPr/>
        </p:nvSpPr>
        <p:spPr>
          <a:xfrm rot="5400000">
            <a:off x="5598440" y="3204000"/>
            <a:ext cx="6408000" cy="540000"/>
          </a:xfrm>
          <a:prstGeom prst="triangle">
            <a:avLst>
              <a:gd name="adj" fmla="val 5042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/>
          <p:cNvSpPr txBox="1"/>
          <p:nvPr/>
        </p:nvSpPr>
        <p:spPr>
          <a:xfrm>
            <a:off x="2142000" y="4545224"/>
            <a:ext cx="4867200" cy="90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AT" sz="3200" b="1" dirty="0" smtClean="0">
                <a:solidFill>
                  <a:schemeClr val="bg1"/>
                </a:solidFill>
                <a:latin typeface="+mn-lt"/>
              </a:rPr>
              <a:t>Ziel 1</a:t>
            </a:r>
            <a:endParaRPr lang="de-AT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871800" y="1476000"/>
            <a:ext cx="900000" cy="39604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6372200" y="1476000"/>
            <a:ext cx="900000" cy="39604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endParaRPr lang="de-AT" dirty="0"/>
          </a:p>
        </p:txBody>
      </p:sp>
      <p:sp>
        <p:nvSpPr>
          <p:cNvPr id="12" name="Textfeld 11"/>
          <p:cNvSpPr txBox="1"/>
          <p:nvPr/>
        </p:nvSpPr>
        <p:spPr>
          <a:xfrm>
            <a:off x="2771800" y="2376000"/>
            <a:ext cx="1800200" cy="2196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AT" sz="3200" b="1" dirty="0" smtClean="0">
                <a:solidFill>
                  <a:schemeClr val="bg1"/>
                </a:solidFill>
                <a:latin typeface="+mn-lt"/>
              </a:rPr>
              <a:t>Ziel 2</a:t>
            </a:r>
            <a:endParaRPr lang="de-AT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572000" y="2376000"/>
            <a:ext cx="1800200" cy="2196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AT" sz="3200" b="1" dirty="0" smtClean="0">
                <a:solidFill>
                  <a:schemeClr val="bg1"/>
                </a:solidFill>
                <a:latin typeface="+mn-lt"/>
              </a:rPr>
              <a:t>Ziel 3</a:t>
            </a:r>
            <a:endParaRPr lang="de-AT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267744" y="1476000"/>
            <a:ext cx="4867200" cy="90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de-AT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602000" y="1187460"/>
            <a:ext cx="5940000" cy="45457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endParaRPr lang="de-AT" dirty="0"/>
          </a:p>
        </p:txBody>
      </p:sp>
      <p:sp>
        <p:nvSpPr>
          <p:cNvPr id="16" name="Textfeld 15"/>
          <p:cNvSpPr txBox="1"/>
          <p:nvPr/>
        </p:nvSpPr>
        <p:spPr>
          <a:xfrm>
            <a:off x="1619672" y="126876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 err="1" smtClean="0">
                <a:latin typeface="+mn-lt"/>
              </a:rPr>
              <a:t>Aim</a:t>
            </a:r>
            <a:r>
              <a:rPr lang="de-AT" sz="2400" b="1" dirty="0" smtClean="0">
                <a:latin typeface="+mn-lt"/>
              </a:rPr>
              <a:t> 1 – </a:t>
            </a:r>
            <a:r>
              <a:rPr lang="de-AT" sz="2400" b="1" dirty="0" err="1" smtClean="0">
                <a:latin typeface="+mn-lt"/>
              </a:rPr>
              <a:t>Creation</a:t>
            </a:r>
            <a:r>
              <a:rPr lang="de-AT" sz="2400" b="1" dirty="0" smtClean="0">
                <a:latin typeface="+mn-lt"/>
              </a:rPr>
              <a:t> </a:t>
            </a:r>
            <a:r>
              <a:rPr lang="de-AT" sz="2400" b="1" dirty="0" err="1" smtClean="0">
                <a:latin typeface="+mn-lt"/>
              </a:rPr>
              <a:t>of</a:t>
            </a:r>
            <a:r>
              <a:rPr lang="de-AT" sz="2400" b="1" dirty="0" smtClean="0">
                <a:latin typeface="+mn-lt"/>
              </a:rPr>
              <a:t> a </a:t>
            </a:r>
            <a:r>
              <a:rPr lang="de-AT" sz="2400" b="1" dirty="0" err="1" smtClean="0">
                <a:latin typeface="+mn-lt"/>
              </a:rPr>
              <a:t>subject</a:t>
            </a:r>
            <a:r>
              <a:rPr lang="de-AT" sz="2400" b="1" dirty="0" smtClean="0">
                <a:latin typeface="+mn-lt"/>
              </a:rPr>
              <a:t> </a:t>
            </a:r>
            <a:endParaRPr lang="de-AT" sz="2400" b="1" dirty="0"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763688" y="5301208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spc="100" dirty="0" smtClean="0">
                <a:latin typeface="+mn-lt"/>
              </a:rPr>
              <a:t>Central </a:t>
            </a:r>
            <a:r>
              <a:rPr lang="de-AT" sz="1600" b="1" spc="100" dirty="0" err="1" smtClean="0">
                <a:latin typeface="+mn-lt"/>
              </a:rPr>
              <a:t>measure</a:t>
            </a:r>
            <a:r>
              <a:rPr lang="de-AT" sz="1600" b="1" spc="100" dirty="0" smtClean="0">
                <a:latin typeface="+mn-lt"/>
              </a:rPr>
              <a:t> </a:t>
            </a:r>
            <a:r>
              <a:rPr lang="de-AT" sz="1600" b="1" spc="100" dirty="0" err="1" smtClean="0">
                <a:latin typeface="+mn-lt"/>
              </a:rPr>
              <a:t>to</a:t>
            </a:r>
            <a:r>
              <a:rPr lang="de-AT" sz="1600" b="1" spc="100" dirty="0" smtClean="0">
                <a:latin typeface="+mn-lt"/>
              </a:rPr>
              <a:t> </a:t>
            </a:r>
            <a:r>
              <a:rPr lang="de-AT" sz="1600" b="1" spc="100" dirty="0" err="1" smtClean="0">
                <a:latin typeface="+mn-lt"/>
              </a:rPr>
              <a:t>establish</a:t>
            </a:r>
            <a:r>
              <a:rPr lang="de-AT" sz="1600" b="1" spc="100" dirty="0" smtClean="0">
                <a:latin typeface="+mn-lt"/>
              </a:rPr>
              <a:t> </a:t>
            </a:r>
            <a:r>
              <a:rPr lang="de-AT" sz="1600" b="1" spc="100" dirty="0" err="1" smtClean="0">
                <a:latin typeface="+mn-lt"/>
              </a:rPr>
              <a:t>structure</a:t>
            </a:r>
            <a:endParaRPr lang="de-AT" sz="1600" b="1" spc="100" dirty="0"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159732" y="2584936"/>
            <a:ext cx="482453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900" b="1" dirty="0" smtClean="0">
              <a:latin typeface="+mn-lt"/>
            </a:endParaRPr>
          </a:p>
          <a:p>
            <a:pPr indent="180000">
              <a:buFont typeface="Wingdings" pitchFamily="2" charset="2"/>
              <a:buChar char="§"/>
            </a:pPr>
            <a:r>
              <a:rPr lang="de-AT" b="1" dirty="0" err="1" smtClean="0">
                <a:latin typeface="+mn-lt"/>
              </a:rPr>
              <a:t>with</a:t>
            </a:r>
            <a:r>
              <a:rPr lang="de-AT" b="1" dirty="0" smtClean="0">
                <a:latin typeface="+mn-lt"/>
              </a:rPr>
              <a:t> explicit time </a:t>
            </a:r>
            <a:r>
              <a:rPr lang="de-AT" b="1" dirty="0" err="1" smtClean="0">
                <a:latin typeface="+mn-lt"/>
              </a:rPr>
              <a:t>quota</a:t>
            </a:r>
            <a:endParaRPr lang="de-AT" b="1" dirty="0" smtClean="0">
              <a:latin typeface="+mn-lt"/>
            </a:endParaRPr>
          </a:p>
          <a:p>
            <a:pPr indent="180000">
              <a:buFont typeface="Wingdings" pitchFamily="2" charset="2"/>
              <a:buChar char="§"/>
            </a:pPr>
            <a:r>
              <a:rPr lang="de-AT" b="1" dirty="0" smtClean="0">
                <a:latin typeface="+mn-lt"/>
              </a:rPr>
              <a:t>on </a:t>
            </a:r>
            <a:r>
              <a:rPr lang="de-AT" b="1" dirty="0" err="1" smtClean="0">
                <a:latin typeface="+mn-lt"/>
              </a:rPr>
              <a:t>the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basis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of</a:t>
            </a:r>
            <a:r>
              <a:rPr lang="de-AT" b="1" dirty="0" smtClean="0">
                <a:latin typeface="+mn-lt"/>
              </a:rPr>
              <a:t> a </a:t>
            </a:r>
            <a:r>
              <a:rPr lang="de-AT" b="1" dirty="0" err="1" smtClean="0">
                <a:latin typeface="+mn-lt"/>
              </a:rPr>
              <a:t>competence</a:t>
            </a:r>
            <a:r>
              <a:rPr lang="de-AT" b="1" dirty="0" smtClean="0">
                <a:latin typeface="+mn-lt"/>
              </a:rPr>
              <a:t> </a:t>
            </a:r>
          </a:p>
          <a:p>
            <a:pPr indent="180000"/>
            <a:r>
              <a:rPr lang="de-AT" b="1" dirty="0" err="1" smtClean="0">
                <a:latin typeface="+mn-lt"/>
              </a:rPr>
              <a:t>oriented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curriculum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and</a:t>
            </a:r>
            <a:r>
              <a:rPr lang="de-AT" b="1" dirty="0" smtClean="0">
                <a:latin typeface="+mn-lt"/>
              </a:rPr>
              <a:t> </a:t>
            </a:r>
          </a:p>
          <a:p>
            <a:pPr indent="180000"/>
            <a:r>
              <a:rPr lang="de-AT" b="1" dirty="0" err="1" smtClean="0">
                <a:latin typeface="+mn-lt"/>
              </a:rPr>
              <a:t>educational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standards</a:t>
            </a:r>
            <a:endParaRPr lang="de-AT" b="1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612000" y="260728"/>
            <a:ext cx="7920000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AT" sz="2400" b="1" dirty="0" smtClean="0">
                <a:latin typeface="+mn-lt"/>
              </a:rPr>
              <a:t>Eco-</a:t>
            </a:r>
            <a:r>
              <a:rPr lang="de-AT" sz="2400" b="1" dirty="0" err="1" smtClean="0">
                <a:latin typeface="+mn-lt"/>
              </a:rPr>
              <a:t>social</a:t>
            </a:r>
            <a:r>
              <a:rPr lang="de-AT" sz="2400" b="1" dirty="0" smtClean="0">
                <a:latin typeface="+mn-lt"/>
              </a:rPr>
              <a:t> </a:t>
            </a:r>
            <a:r>
              <a:rPr lang="de-AT" sz="2400" b="1" dirty="0" err="1" smtClean="0">
                <a:latin typeface="+mn-lt"/>
              </a:rPr>
              <a:t>market</a:t>
            </a:r>
            <a:r>
              <a:rPr lang="de-AT" sz="2400" b="1" dirty="0" smtClean="0">
                <a:latin typeface="+mn-lt"/>
              </a:rPr>
              <a:t> </a:t>
            </a:r>
            <a:r>
              <a:rPr lang="de-AT" sz="2400" b="1" dirty="0" err="1" smtClean="0">
                <a:latin typeface="+mn-lt"/>
              </a:rPr>
              <a:t>economy</a:t>
            </a:r>
            <a:endParaRPr lang="de-AT" sz="2400" b="1" dirty="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12000" y="5949360"/>
            <a:ext cx="7920000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AT" sz="2400" b="1" dirty="0" smtClean="0">
                <a:latin typeface="+mn-lt"/>
              </a:rPr>
              <a:t>Dynamic </a:t>
            </a:r>
            <a:r>
              <a:rPr lang="de-AT" sz="2400" b="1" dirty="0" err="1" smtClean="0">
                <a:latin typeface="+mn-lt"/>
              </a:rPr>
              <a:t>stability</a:t>
            </a:r>
            <a:endParaRPr lang="de-AT" sz="2400" b="1" dirty="0"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11560" y="260648"/>
            <a:ext cx="720000" cy="640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vert270" wrap="square" rtlCol="0" anchor="ctr">
            <a:noAutofit/>
          </a:bodyPr>
          <a:lstStyle/>
          <a:p>
            <a:pPr algn="ctr"/>
            <a:r>
              <a:rPr lang="de-AT" sz="2400" b="1" dirty="0" err="1" smtClean="0">
                <a:latin typeface="+mn-lt"/>
              </a:rPr>
              <a:t>Civil</a:t>
            </a:r>
            <a:r>
              <a:rPr lang="de-AT" sz="2400" b="1" dirty="0" smtClean="0">
                <a:latin typeface="+mn-lt"/>
              </a:rPr>
              <a:t> </a:t>
            </a:r>
            <a:r>
              <a:rPr lang="de-AT" sz="2400" b="1" dirty="0" err="1" smtClean="0">
                <a:latin typeface="+mn-lt"/>
              </a:rPr>
              <a:t>society</a:t>
            </a:r>
            <a:endParaRPr lang="de-AT" sz="2400" b="1" dirty="0"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812440" y="260648"/>
            <a:ext cx="720000" cy="640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vert270" wrap="square" rtlCol="0" anchor="ctr">
            <a:noAutofit/>
          </a:bodyPr>
          <a:lstStyle/>
          <a:p>
            <a:pPr algn="ctr"/>
            <a:r>
              <a:rPr lang="de-AT" sz="2400" b="1" dirty="0" smtClean="0">
                <a:latin typeface="+mn-lt"/>
              </a:rPr>
              <a:t>Future</a:t>
            </a:r>
            <a:endParaRPr lang="de-AT" sz="2400" b="1" dirty="0">
              <a:latin typeface="+mn-lt"/>
            </a:endParaRPr>
          </a:p>
        </p:txBody>
      </p:sp>
      <p:sp>
        <p:nvSpPr>
          <p:cNvPr id="15" name="Legende mit Pfeil in vier Richtungen 14"/>
          <p:cNvSpPr/>
          <p:nvPr/>
        </p:nvSpPr>
        <p:spPr>
          <a:xfrm>
            <a:off x="1296000" y="908720"/>
            <a:ext cx="6552000" cy="5112000"/>
          </a:xfrm>
          <a:prstGeom prst="quadArrowCallout">
            <a:avLst>
              <a:gd name="adj1" fmla="val 14640"/>
              <a:gd name="adj2" fmla="val 25773"/>
              <a:gd name="adj3" fmla="val 11682"/>
              <a:gd name="adj4" fmla="val 74227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16" name="Textfeld 15"/>
          <p:cNvSpPr txBox="1"/>
          <p:nvPr/>
        </p:nvSpPr>
        <p:spPr>
          <a:xfrm>
            <a:off x="2268116" y="1844824"/>
            <a:ext cx="4680520" cy="30469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kumimoji="1" lang="de-DE" sz="20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kumimoji="1" lang="de-DE" sz="2000" b="1" dirty="0" smtClean="0">
                <a:solidFill>
                  <a:schemeClr val="bg1"/>
                </a:solidFill>
                <a:latin typeface="+mn-lt"/>
              </a:rPr>
              <a:t>EU-Tempus-Projekt:</a:t>
            </a:r>
          </a:p>
          <a:p>
            <a:pPr algn="ctr"/>
            <a:r>
              <a:rPr kumimoji="1" lang="de-DE" sz="2000" b="1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algn="ctr"/>
            <a:r>
              <a:rPr kumimoji="1" lang="de-AT" sz="2200" b="1" dirty="0" smtClean="0">
                <a:solidFill>
                  <a:schemeClr val="bg1"/>
                </a:solidFill>
                <a:latin typeface="+mn-lt"/>
              </a:rPr>
              <a:t>Entwicklung und Implementierung nachhaltig wirksamer Strukturen zur </a:t>
            </a:r>
            <a:r>
              <a:rPr kumimoji="1" lang="de-AT" sz="2200" b="1" dirty="0" err="1" smtClean="0">
                <a:solidFill>
                  <a:schemeClr val="bg1"/>
                </a:solidFill>
                <a:latin typeface="+mn-lt"/>
              </a:rPr>
              <a:t>Entrepreneurship</a:t>
            </a:r>
            <a:r>
              <a:rPr kumimoji="1" lang="de-AT" sz="2200" b="1" dirty="0" smtClean="0">
                <a:solidFill>
                  <a:schemeClr val="bg1"/>
                </a:solidFill>
                <a:latin typeface="+mn-lt"/>
              </a:rPr>
              <a:t> Erziehung in Russland und Tadschikistan</a:t>
            </a:r>
            <a:endParaRPr lang="de-AT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Gleichschenkliges Dreieck 16"/>
          <p:cNvSpPr/>
          <p:nvPr/>
        </p:nvSpPr>
        <p:spPr>
          <a:xfrm rot="5400000">
            <a:off x="5598440" y="3204000"/>
            <a:ext cx="6408000" cy="540000"/>
          </a:xfrm>
          <a:prstGeom prst="triangle">
            <a:avLst>
              <a:gd name="adj" fmla="val 5042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Textfeld 17"/>
          <p:cNvSpPr txBox="1"/>
          <p:nvPr/>
        </p:nvSpPr>
        <p:spPr>
          <a:xfrm>
            <a:off x="2142000" y="4545224"/>
            <a:ext cx="4867200" cy="90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AT" sz="3200" b="1" dirty="0" smtClean="0">
                <a:solidFill>
                  <a:schemeClr val="bg1"/>
                </a:solidFill>
                <a:latin typeface="+mn-lt"/>
              </a:rPr>
              <a:t>Ziel 1</a:t>
            </a:r>
            <a:endParaRPr lang="de-AT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871800" y="1476000"/>
            <a:ext cx="900000" cy="39604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endParaRPr lang="de-AT" dirty="0"/>
          </a:p>
        </p:txBody>
      </p:sp>
      <p:sp>
        <p:nvSpPr>
          <p:cNvPr id="20" name="Textfeld 19"/>
          <p:cNvSpPr txBox="1"/>
          <p:nvPr/>
        </p:nvSpPr>
        <p:spPr>
          <a:xfrm>
            <a:off x="6372200" y="1476000"/>
            <a:ext cx="900000" cy="39604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endParaRPr lang="de-AT" dirty="0"/>
          </a:p>
        </p:txBody>
      </p:sp>
      <p:sp>
        <p:nvSpPr>
          <p:cNvPr id="21" name="Textfeld 20"/>
          <p:cNvSpPr txBox="1"/>
          <p:nvPr/>
        </p:nvSpPr>
        <p:spPr>
          <a:xfrm>
            <a:off x="2771800" y="2376000"/>
            <a:ext cx="1800200" cy="2196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AT" sz="3200" b="1" dirty="0" smtClean="0">
                <a:solidFill>
                  <a:schemeClr val="bg1"/>
                </a:solidFill>
                <a:latin typeface="+mn-lt"/>
              </a:rPr>
              <a:t>Ziel 2</a:t>
            </a:r>
            <a:endParaRPr lang="de-AT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572000" y="2376000"/>
            <a:ext cx="1800200" cy="2196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AT" sz="3200" b="1" dirty="0" smtClean="0">
                <a:solidFill>
                  <a:schemeClr val="bg1"/>
                </a:solidFill>
                <a:latin typeface="+mn-lt"/>
              </a:rPr>
              <a:t>Ziel 3</a:t>
            </a:r>
            <a:endParaRPr lang="de-AT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267744" y="1476000"/>
            <a:ext cx="4867200" cy="90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de-AT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602000" y="1187460"/>
            <a:ext cx="5940000" cy="45457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endParaRPr lang="de-AT" dirty="0"/>
          </a:p>
        </p:txBody>
      </p:sp>
      <p:sp>
        <p:nvSpPr>
          <p:cNvPr id="25" name="Textfeld 24"/>
          <p:cNvSpPr txBox="1"/>
          <p:nvPr/>
        </p:nvSpPr>
        <p:spPr>
          <a:xfrm>
            <a:off x="1619672" y="126876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 err="1" smtClean="0">
                <a:latin typeface="+mn-lt"/>
              </a:rPr>
              <a:t>Aim</a:t>
            </a:r>
            <a:r>
              <a:rPr lang="de-AT" sz="2400" b="1" dirty="0" smtClean="0">
                <a:latin typeface="+mn-lt"/>
              </a:rPr>
              <a:t> 1 – </a:t>
            </a:r>
            <a:r>
              <a:rPr lang="de-AT" sz="2400" b="1" dirty="0" err="1" smtClean="0">
                <a:latin typeface="+mn-lt"/>
              </a:rPr>
              <a:t>Creation</a:t>
            </a:r>
            <a:r>
              <a:rPr lang="de-AT" sz="2400" b="1" dirty="0" smtClean="0">
                <a:latin typeface="+mn-lt"/>
              </a:rPr>
              <a:t> </a:t>
            </a:r>
            <a:r>
              <a:rPr lang="de-AT" sz="2400" b="1" dirty="0" err="1" smtClean="0">
                <a:latin typeface="+mn-lt"/>
              </a:rPr>
              <a:t>of</a:t>
            </a:r>
            <a:r>
              <a:rPr lang="de-AT" sz="2400" b="1" dirty="0" smtClean="0">
                <a:latin typeface="+mn-lt"/>
              </a:rPr>
              <a:t> a </a:t>
            </a:r>
            <a:r>
              <a:rPr lang="de-AT" sz="2400" b="1" dirty="0" err="1" smtClean="0">
                <a:latin typeface="+mn-lt"/>
              </a:rPr>
              <a:t>subject</a:t>
            </a:r>
            <a:r>
              <a:rPr lang="de-AT" sz="2400" b="1" dirty="0" smtClean="0">
                <a:latin typeface="+mn-lt"/>
              </a:rPr>
              <a:t> </a:t>
            </a:r>
            <a:endParaRPr lang="de-AT" sz="2400" b="1" dirty="0">
              <a:latin typeface="+mn-lt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1763688" y="5301208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spc="100" dirty="0" smtClean="0">
                <a:latin typeface="+mn-lt"/>
              </a:rPr>
              <a:t>Central </a:t>
            </a:r>
            <a:r>
              <a:rPr lang="de-AT" sz="1600" b="1" spc="100" dirty="0" err="1" smtClean="0">
                <a:latin typeface="+mn-lt"/>
              </a:rPr>
              <a:t>measure</a:t>
            </a:r>
            <a:r>
              <a:rPr lang="de-AT" sz="1600" b="1" spc="100" dirty="0" smtClean="0">
                <a:latin typeface="+mn-lt"/>
              </a:rPr>
              <a:t> </a:t>
            </a:r>
            <a:r>
              <a:rPr lang="de-AT" sz="1600" b="1" spc="100" dirty="0" err="1" smtClean="0">
                <a:latin typeface="+mn-lt"/>
              </a:rPr>
              <a:t>to</a:t>
            </a:r>
            <a:r>
              <a:rPr lang="de-AT" sz="1600" b="1" spc="100" dirty="0" smtClean="0">
                <a:latin typeface="+mn-lt"/>
              </a:rPr>
              <a:t> </a:t>
            </a:r>
            <a:r>
              <a:rPr lang="de-AT" sz="1600" b="1" spc="100" dirty="0" err="1" smtClean="0">
                <a:latin typeface="+mn-lt"/>
              </a:rPr>
              <a:t>establish</a:t>
            </a:r>
            <a:r>
              <a:rPr lang="de-AT" sz="1600" b="1" spc="100" dirty="0" smtClean="0">
                <a:latin typeface="+mn-lt"/>
              </a:rPr>
              <a:t> </a:t>
            </a:r>
            <a:r>
              <a:rPr lang="de-AT" sz="1600" b="1" spc="100" dirty="0" err="1" smtClean="0">
                <a:latin typeface="+mn-lt"/>
              </a:rPr>
              <a:t>structure</a:t>
            </a:r>
            <a:endParaRPr lang="de-AT" sz="1600" b="1" spc="100" dirty="0">
              <a:latin typeface="+mn-l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2159732" y="2584936"/>
            <a:ext cx="482453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900" b="1" dirty="0" smtClean="0">
              <a:latin typeface="+mn-lt"/>
            </a:endParaRPr>
          </a:p>
          <a:p>
            <a:pPr indent="180000">
              <a:buFont typeface="Wingdings" pitchFamily="2" charset="2"/>
              <a:buChar char="§"/>
            </a:pPr>
            <a:r>
              <a:rPr lang="de-AT" b="1" dirty="0" smtClean="0">
                <a:latin typeface="+mn-lt"/>
              </a:rPr>
              <a:t>mit ausgewiesenen Zeitdeputaten </a:t>
            </a:r>
          </a:p>
          <a:p>
            <a:pPr indent="180000">
              <a:buFont typeface="Wingdings" pitchFamily="2" charset="2"/>
              <a:buChar char="§"/>
            </a:pPr>
            <a:r>
              <a:rPr lang="de-AT" b="1" dirty="0" smtClean="0">
                <a:latin typeface="+mn-lt"/>
              </a:rPr>
              <a:t>auf der Basis eines </a:t>
            </a:r>
            <a:r>
              <a:rPr lang="de-AT" b="1" dirty="0" err="1" smtClean="0">
                <a:latin typeface="+mn-lt"/>
              </a:rPr>
              <a:t>kompetenz</a:t>
            </a:r>
            <a:r>
              <a:rPr lang="de-AT" b="1" dirty="0" smtClean="0">
                <a:latin typeface="+mn-lt"/>
              </a:rPr>
              <a:t>-</a:t>
            </a:r>
          </a:p>
          <a:p>
            <a:pPr indent="180000"/>
            <a:r>
              <a:rPr lang="de-AT" b="1" dirty="0" smtClean="0">
                <a:latin typeface="+mn-lt"/>
              </a:rPr>
              <a:t>orientierten Lehrplans und </a:t>
            </a:r>
          </a:p>
          <a:p>
            <a:pPr indent="180000"/>
            <a:r>
              <a:rPr lang="de-AT" b="1" dirty="0" smtClean="0">
                <a:latin typeface="+mn-lt"/>
              </a:rPr>
              <a:t>Bildungsstandards</a:t>
            </a:r>
            <a:endParaRPr lang="de-AT" b="1" dirty="0">
              <a:latin typeface="+mn-l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872000" y="1772816"/>
            <a:ext cx="5400000" cy="35283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algn="ctr"/>
            <a:endParaRPr lang="de-AT" b="1" dirty="0">
              <a:latin typeface="+mn-lt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1979712" y="177281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 err="1" smtClean="0">
                <a:latin typeface="+mn-lt"/>
              </a:rPr>
              <a:t>Aim</a:t>
            </a:r>
            <a:r>
              <a:rPr lang="de-AT" b="1" dirty="0" smtClean="0">
                <a:latin typeface="+mn-lt"/>
              </a:rPr>
              <a:t> 2 – Further </a:t>
            </a:r>
            <a:r>
              <a:rPr lang="de-AT" b="1" dirty="0" err="1" smtClean="0">
                <a:latin typeface="+mn-lt"/>
              </a:rPr>
              <a:t>training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and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development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for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existing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teachers</a:t>
            </a:r>
            <a:endParaRPr lang="de-AT" b="1" dirty="0">
              <a:latin typeface="+mn-lt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763688" y="4869160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spc="30" dirty="0" err="1" smtClean="0">
                <a:latin typeface="+mn-lt"/>
              </a:rPr>
              <a:t>Ensuring</a:t>
            </a:r>
            <a:r>
              <a:rPr lang="de-AT" sz="1600" b="1" spc="30" dirty="0" smtClean="0">
                <a:latin typeface="+mn-lt"/>
              </a:rPr>
              <a:t> medium-</a:t>
            </a:r>
            <a:r>
              <a:rPr lang="de-AT" sz="1600" b="1" spc="30" dirty="0" err="1" smtClean="0">
                <a:latin typeface="+mn-lt"/>
              </a:rPr>
              <a:t>term</a:t>
            </a:r>
            <a:r>
              <a:rPr lang="de-AT" sz="1600" b="1" spc="30" dirty="0" smtClean="0">
                <a:latin typeface="+mn-lt"/>
              </a:rPr>
              <a:t>-</a:t>
            </a:r>
            <a:r>
              <a:rPr lang="de-AT" sz="1600" b="1" spc="30" dirty="0" err="1" smtClean="0">
                <a:latin typeface="+mn-lt"/>
              </a:rPr>
              <a:t>sustainability</a:t>
            </a:r>
            <a:endParaRPr lang="de-AT" sz="1600" b="1" spc="30" dirty="0">
              <a:latin typeface="+mn-lt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2195736" y="2276872"/>
            <a:ext cx="4896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2400" b="1" dirty="0" smtClean="0">
              <a:latin typeface="+mn-lt"/>
            </a:endParaRPr>
          </a:p>
          <a:p>
            <a:r>
              <a:rPr lang="de-AT" b="1" dirty="0" smtClean="0">
                <a:latin typeface="+mn-lt"/>
              </a:rPr>
              <a:t>Development </a:t>
            </a:r>
            <a:r>
              <a:rPr lang="de-AT" b="1" dirty="0" err="1" smtClean="0">
                <a:latin typeface="+mn-lt"/>
              </a:rPr>
              <a:t>of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course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modules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to</a:t>
            </a:r>
            <a:endParaRPr lang="de-AT" b="1" dirty="0" smtClean="0">
              <a:latin typeface="+mn-lt"/>
            </a:endParaRPr>
          </a:p>
          <a:p>
            <a:endParaRPr lang="de-AT" sz="800" b="1" dirty="0" smtClean="0">
              <a:latin typeface="+mn-lt"/>
            </a:endParaRPr>
          </a:p>
          <a:p>
            <a:pPr indent="180000">
              <a:buFont typeface="Wingdings" pitchFamily="2" charset="2"/>
              <a:buChar char="§"/>
            </a:pPr>
            <a:r>
              <a:rPr lang="de-AT" b="1" dirty="0" err="1" smtClean="0">
                <a:latin typeface="+mn-lt"/>
              </a:rPr>
              <a:t>qualify</a:t>
            </a:r>
            <a:r>
              <a:rPr lang="de-AT" b="1" dirty="0" smtClean="0">
                <a:latin typeface="+mn-lt"/>
              </a:rPr>
              <a:t> non-</a:t>
            </a:r>
            <a:r>
              <a:rPr lang="de-AT" b="1" dirty="0" err="1" smtClean="0">
                <a:latin typeface="+mn-lt"/>
              </a:rPr>
              <a:t>specialist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teachers</a:t>
            </a:r>
            <a:endParaRPr lang="de-AT" b="1" dirty="0" smtClean="0">
              <a:latin typeface="+mn-lt"/>
            </a:endParaRPr>
          </a:p>
          <a:p>
            <a:pPr indent="180000">
              <a:buFont typeface="Wingdings" pitchFamily="2" charset="2"/>
              <a:buChar char="§"/>
            </a:pPr>
            <a:r>
              <a:rPr lang="de-AT" b="1" dirty="0" err="1" smtClean="0">
                <a:latin typeface="+mn-lt"/>
              </a:rPr>
              <a:t>support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pedagogical</a:t>
            </a:r>
            <a:r>
              <a:rPr lang="de-AT" b="1" dirty="0" smtClean="0">
                <a:latin typeface="+mn-lt"/>
              </a:rPr>
              <a:t>  </a:t>
            </a:r>
          </a:p>
          <a:p>
            <a:pPr indent="180000"/>
            <a:r>
              <a:rPr lang="de-AT" b="1" dirty="0" err="1" smtClean="0">
                <a:latin typeface="+mn-lt"/>
              </a:rPr>
              <a:t>professionality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and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didactical</a:t>
            </a:r>
            <a:r>
              <a:rPr lang="de-AT" b="1" dirty="0" smtClean="0">
                <a:latin typeface="+mn-lt"/>
              </a:rPr>
              <a:t>-</a:t>
            </a:r>
          </a:p>
          <a:p>
            <a:pPr indent="180000"/>
            <a:r>
              <a:rPr lang="de-AT" b="1" dirty="0" err="1" smtClean="0">
                <a:latin typeface="+mn-lt"/>
              </a:rPr>
              <a:t>methodical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competence</a:t>
            </a:r>
            <a:endParaRPr lang="de-AT" b="1" dirty="0" smtClean="0">
              <a:latin typeface="+mn-lt"/>
            </a:endParaRPr>
          </a:p>
          <a:p>
            <a:pPr indent="180000"/>
            <a:endParaRPr lang="de-AT" b="1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612000" y="260728"/>
            <a:ext cx="7920000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AT" sz="2400" b="1" dirty="0" smtClean="0">
                <a:latin typeface="+mn-lt"/>
              </a:rPr>
              <a:t>Eco-</a:t>
            </a:r>
            <a:r>
              <a:rPr lang="de-AT" sz="2400" b="1" dirty="0" err="1" smtClean="0">
                <a:latin typeface="+mn-lt"/>
              </a:rPr>
              <a:t>social</a:t>
            </a:r>
            <a:r>
              <a:rPr lang="de-AT" sz="2400" b="1" dirty="0" smtClean="0">
                <a:latin typeface="+mn-lt"/>
              </a:rPr>
              <a:t> </a:t>
            </a:r>
            <a:r>
              <a:rPr lang="de-AT" sz="2400" b="1" dirty="0" err="1" smtClean="0">
                <a:latin typeface="+mn-lt"/>
              </a:rPr>
              <a:t>market</a:t>
            </a:r>
            <a:r>
              <a:rPr lang="de-AT" sz="2400" b="1" dirty="0" smtClean="0">
                <a:latin typeface="+mn-lt"/>
              </a:rPr>
              <a:t> </a:t>
            </a:r>
            <a:r>
              <a:rPr lang="de-AT" sz="2400" b="1" dirty="0" err="1" smtClean="0">
                <a:latin typeface="+mn-lt"/>
              </a:rPr>
              <a:t>economy</a:t>
            </a:r>
            <a:endParaRPr lang="de-AT" sz="2400" b="1" dirty="0">
              <a:latin typeface="+mn-lt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12000" y="5949360"/>
            <a:ext cx="7920000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AT" sz="2400" b="1" dirty="0" smtClean="0">
                <a:latin typeface="+mn-lt"/>
              </a:rPr>
              <a:t>Dynamic </a:t>
            </a:r>
            <a:r>
              <a:rPr lang="de-AT" sz="2400" b="1" dirty="0" err="1" smtClean="0">
                <a:latin typeface="+mn-lt"/>
              </a:rPr>
              <a:t>stability</a:t>
            </a:r>
            <a:endParaRPr lang="de-AT" sz="2400" b="1" dirty="0">
              <a:latin typeface="+mn-lt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11560" y="260648"/>
            <a:ext cx="720000" cy="640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vert270" wrap="square" rtlCol="0" anchor="ctr">
            <a:noAutofit/>
          </a:bodyPr>
          <a:lstStyle/>
          <a:p>
            <a:pPr algn="ctr"/>
            <a:r>
              <a:rPr lang="de-AT" sz="2400" b="1" dirty="0" err="1" smtClean="0">
                <a:latin typeface="+mn-lt"/>
              </a:rPr>
              <a:t>Civil</a:t>
            </a:r>
            <a:r>
              <a:rPr lang="de-AT" sz="2400" b="1" dirty="0" smtClean="0">
                <a:latin typeface="+mn-lt"/>
              </a:rPr>
              <a:t> </a:t>
            </a:r>
            <a:r>
              <a:rPr lang="de-AT" sz="2400" b="1" dirty="0" err="1" smtClean="0">
                <a:latin typeface="+mn-lt"/>
              </a:rPr>
              <a:t>society</a:t>
            </a:r>
            <a:endParaRPr lang="de-AT" sz="2400" b="1" dirty="0">
              <a:latin typeface="+mn-lt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7812440" y="260648"/>
            <a:ext cx="720000" cy="640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vert270" wrap="square" rtlCol="0" anchor="ctr">
            <a:noAutofit/>
          </a:bodyPr>
          <a:lstStyle/>
          <a:p>
            <a:pPr algn="ctr"/>
            <a:r>
              <a:rPr lang="de-AT" sz="2400" b="1" dirty="0" smtClean="0">
                <a:latin typeface="+mn-lt"/>
              </a:rPr>
              <a:t>Future</a:t>
            </a:r>
            <a:endParaRPr lang="de-AT" sz="2400" b="1" dirty="0">
              <a:latin typeface="+mn-lt"/>
            </a:endParaRPr>
          </a:p>
        </p:txBody>
      </p:sp>
      <p:sp>
        <p:nvSpPr>
          <p:cNvPr id="32" name="Legende mit Pfeil in vier Richtungen 31"/>
          <p:cNvSpPr/>
          <p:nvPr/>
        </p:nvSpPr>
        <p:spPr>
          <a:xfrm>
            <a:off x="1296000" y="908720"/>
            <a:ext cx="6552000" cy="5112000"/>
          </a:xfrm>
          <a:prstGeom prst="quadArrowCallout">
            <a:avLst>
              <a:gd name="adj1" fmla="val 14640"/>
              <a:gd name="adj2" fmla="val 25773"/>
              <a:gd name="adj3" fmla="val 11682"/>
              <a:gd name="adj4" fmla="val 74227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33" name="Textfeld 32"/>
          <p:cNvSpPr txBox="1"/>
          <p:nvPr/>
        </p:nvSpPr>
        <p:spPr>
          <a:xfrm>
            <a:off x="2268116" y="1844824"/>
            <a:ext cx="4680520" cy="30469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kumimoji="1" lang="de-DE" sz="20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kumimoji="1" lang="de-DE" sz="2000" b="1" dirty="0" smtClean="0">
                <a:solidFill>
                  <a:schemeClr val="bg1"/>
                </a:solidFill>
                <a:latin typeface="+mn-lt"/>
              </a:rPr>
              <a:t>EU-Tempus-Projekt:</a:t>
            </a:r>
          </a:p>
          <a:p>
            <a:pPr algn="ctr"/>
            <a:r>
              <a:rPr kumimoji="1" lang="de-DE" sz="2000" b="1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algn="ctr"/>
            <a:r>
              <a:rPr kumimoji="1" lang="de-AT" sz="2200" b="1" dirty="0" smtClean="0">
                <a:solidFill>
                  <a:schemeClr val="bg1"/>
                </a:solidFill>
                <a:latin typeface="+mn-lt"/>
              </a:rPr>
              <a:t>Entwicklung und Implementierung nachhaltig wirksamer Strukturen zur </a:t>
            </a:r>
            <a:r>
              <a:rPr kumimoji="1" lang="de-AT" sz="2200" b="1" dirty="0" err="1" smtClean="0">
                <a:solidFill>
                  <a:schemeClr val="bg1"/>
                </a:solidFill>
                <a:latin typeface="+mn-lt"/>
              </a:rPr>
              <a:t>Entrepreneurship</a:t>
            </a:r>
            <a:r>
              <a:rPr kumimoji="1" lang="de-AT" sz="2200" b="1" dirty="0" smtClean="0">
                <a:solidFill>
                  <a:schemeClr val="bg1"/>
                </a:solidFill>
                <a:latin typeface="+mn-lt"/>
              </a:rPr>
              <a:t> Erziehung in Russland und Tadschikistan</a:t>
            </a:r>
            <a:endParaRPr lang="de-AT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Gleichschenkliges Dreieck 33"/>
          <p:cNvSpPr/>
          <p:nvPr/>
        </p:nvSpPr>
        <p:spPr>
          <a:xfrm rot="5400000">
            <a:off x="5598440" y="3204000"/>
            <a:ext cx="6408000" cy="540000"/>
          </a:xfrm>
          <a:prstGeom prst="triangle">
            <a:avLst>
              <a:gd name="adj" fmla="val 5042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5" name="Textfeld 34"/>
          <p:cNvSpPr txBox="1"/>
          <p:nvPr/>
        </p:nvSpPr>
        <p:spPr>
          <a:xfrm>
            <a:off x="2142000" y="4545224"/>
            <a:ext cx="4867200" cy="90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AT" sz="3200" b="1" dirty="0" smtClean="0">
                <a:solidFill>
                  <a:schemeClr val="bg1"/>
                </a:solidFill>
                <a:latin typeface="+mn-lt"/>
              </a:rPr>
              <a:t>Ziel 1</a:t>
            </a:r>
            <a:endParaRPr lang="de-AT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1871800" y="1476000"/>
            <a:ext cx="900000" cy="39604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endParaRPr lang="de-AT" dirty="0"/>
          </a:p>
        </p:txBody>
      </p:sp>
      <p:sp>
        <p:nvSpPr>
          <p:cNvPr id="37" name="Textfeld 36"/>
          <p:cNvSpPr txBox="1"/>
          <p:nvPr/>
        </p:nvSpPr>
        <p:spPr>
          <a:xfrm>
            <a:off x="6372200" y="1476000"/>
            <a:ext cx="900000" cy="39604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endParaRPr lang="de-AT" dirty="0"/>
          </a:p>
        </p:txBody>
      </p:sp>
      <p:sp>
        <p:nvSpPr>
          <p:cNvPr id="38" name="Textfeld 37"/>
          <p:cNvSpPr txBox="1"/>
          <p:nvPr/>
        </p:nvSpPr>
        <p:spPr>
          <a:xfrm>
            <a:off x="2771800" y="2376000"/>
            <a:ext cx="1800200" cy="2196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AT" sz="3200" b="1" dirty="0" smtClean="0">
                <a:solidFill>
                  <a:schemeClr val="bg1"/>
                </a:solidFill>
                <a:latin typeface="+mn-lt"/>
              </a:rPr>
              <a:t>Ziel 2</a:t>
            </a:r>
            <a:endParaRPr lang="de-AT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4572000" y="2376000"/>
            <a:ext cx="1800200" cy="2196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AT" sz="3200" b="1" dirty="0" smtClean="0">
                <a:solidFill>
                  <a:schemeClr val="bg1"/>
                </a:solidFill>
                <a:latin typeface="+mn-lt"/>
              </a:rPr>
              <a:t>Ziel 3</a:t>
            </a:r>
            <a:endParaRPr lang="de-AT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2267744" y="1476000"/>
            <a:ext cx="4867200" cy="90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de-AT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1602000" y="1187460"/>
            <a:ext cx="5940000" cy="45457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endParaRPr lang="de-AT" dirty="0"/>
          </a:p>
        </p:txBody>
      </p:sp>
      <p:sp>
        <p:nvSpPr>
          <p:cNvPr id="42" name="Textfeld 41"/>
          <p:cNvSpPr txBox="1"/>
          <p:nvPr/>
        </p:nvSpPr>
        <p:spPr>
          <a:xfrm>
            <a:off x="1619672" y="126876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 err="1" smtClean="0">
                <a:latin typeface="+mn-lt"/>
              </a:rPr>
              <a:t>Aim</a:t>
            </a:r>
            <a:r>
              <a:rPr lang="de-AT" sz="2400" b="1" dirty="0" smtClean="0">
                <a:latin typeface="+mn-lt"/>
              </a:rPr>
              <a:t> 1 – </a:t>
            </a:r>
            <a:r>
              <a:rPr lang="de-AT" sz="2400" b="1" dirty="0" err="1" smtClean="0">
                <a:latin typeface="+mn-lt"/>
              </a:rPr>
              <a:t>Creation</a:t>
            </a:r>
            <a:r>
              <a:rPr lang="de-AT" sz="2400" b="1" dirty="0" smtClean="0">
                <a:latin typeface="+mn-lt"/>
              </a:rPr>
              <a:t> </a:t>
            </a:r>
            <a:r>
              <a:rPr lang="de-AT" sz="2400" b="1" dirty="0" err="1" smtClean="0">
                <a:latin typeface="+mn-lt"/>
              </a:rPr>
              <a:t>of</a:t>
            </a:r>
            <a:r>
              <a:rPr lang="de-AT" sz="2400" b="1" dirty="0" smtClean="0">
                <a:latin typeface="+mn-lt"/>
              </a:rPr>
              <a:t> a </a:t>
            </a:r>
            <a:r>
              <a:rPr lang="de-AT" sz="2400" b="1" dirty="0" err="1" smtClean="0">
                <a:latin typeface="+mn-lt"/>
              </a:rPr>
              <a:t>subject</a:t>
            </a:r>
            <a:r>
              <a:rPr lang="de-AT" sz="2400" b="1" dirty="0" smtClean="0">
                <a:latin typeface="+mn-lt"/>
              </a:rPr>
              <a:t> </a:t>
            </a:r>
            <a:endParaRPr lang="de-AT" sz="2400" b="1" dirty="0">
              <a:latin typeface="+mn-lt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1763688" y="5301208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spc="100" dirty="0" smtClean="0">
                <a:latin typeface="+mn-lt"/>
              </a:rPr>
              <a:t>Central </a:t>
            </a:r>
            <a:r>
              <a:rPr lang="de-AT" sz="1600" b="1" spc="100" dirty="0" err="1" smtClean="0">
                <a:latin typeface="+mn-lt"/>
              </a:rPr>
              <a:t>measure</a:t>
            </a:r>
            <a:r>
              <a:rPr lang="de-AT" sz="1600" b="1" spc="100" dirty="0" smtClean="0">
                <a:latin typeface="+mn-lt"/>
              </a:rPr>
              <a:t> </a:t>
            </a:r>
            <a:r>
              <a:rPr lang="de-AT" sz="1600" b="1" spc="100" dirty="0" err="1" smtClean="0">
                <a:latin typeface="+mn-lt"/>
              </a:rPr>
              <a:t>to</a:t>
            </a:r>
            <a:r>
              <a:rPr lang="de-AT" sz="1600" b="1" spc="100" dirty="0" smtClean="0">
                <a:latin typeface="+mn-lt"/>
              </a:rPr>
              <a:t> </a:t>
            </a:r>
            <a:r>
              <a:rPr lang="de-AT" sz="1600" b="1" spc="100" dirty="0" err="1" smtClean="0">
                <a:latin typeface="+mn-lt"/>
              </a:rPr>
              <a:t>establish</a:t>
            </a:r>
            <a:r>
              <a:rPr lang="de-AT" sz="1600" b="1" spc="100" dirty="0" smtClean="0">
                <a:latin typeface="+mn-lt"/>
              </a:rPr>
              <a:t> </a:t>
            </a:r>
            <a:r>
              <a:rPr lang="de-AT" sz="1600" b="1" spc="100" dirty="0" err="1" smtClean="0">
                <a:latin typeface="+mn-lt"/>
              </a:rPr>
              <a:t>structure</a:t>
            </a:r>
            <a:endParaRPr lang="de-AT" sz="1600" b="1" spc="100" dirty="0">
              <a:latin typeface="+mn-lt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2159732" y="2584936"/>
            <a:ext cx="482453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900" b="1" dirty="0" smtClean="0">
              <a:latin typeface="+mn-lt"/>
            </a:endParaRPr>
          </a:p>
          <a:p>
            <a:pPr indent="180000">
              <a:buFont typeface="Wingdings" pitchFamily="2" charset="2"/>
              <a:buChar char="§"/>
            </a:pPr>
            <a:r>
              <a:rPr lang="de-AT" b="1" dirty="0" smtClean="0">
                <a:latin typeface="+mn-lt"/>
              </a:rPr>
              <a:t>mit ausgewiesenen Zeitdeputaten </a:t>
            </a:r>
          </a:p>
          <a:p>
            <a:pPr indent="180000">
              <a:buFont typeface="Wingdings" pitchFamily="2" charset="2"/>
              <a:buChar char="§"/>
            </a:pPr>
            <a:r>
              <a:rPr lang="de-AT" b="1" dirty="0" smtClean="0">
                <a:latin typeface="+mn-lt"/>
              </a:rPr>
              <a:t>auf der Basis eines </a:t>
            </a:r>
            <a:r>
              <a:rPr lang="de-AT" b="1" dirty="0" err="1" smtClean="0">
                <a:latin typeface="+mn-lt"/>
              </a:rPr>
              <a:t>kompetenz</a:t>
            </a:r>
            <a:r>
              <a:rPr lang="de-AT" b="1" dirty="0" smtClean="0">
                <a:latin typeface="+mn-lt"/>
              </a:rPr>
              <a:t>-</a:t>
            </a:r>
          </a:p>
          <a:p>
            <a:pPr indent="180000"/>
            <a:r>
              <a:rPr lang="de-AT" b="1" dirty="0" smtClean="0">
                <a:latin typeface="+mn-lt"/>
              </a:rPr>
              <a:t>orientierten Lehrplans und </a:t>
            </a:r>
          </a:p>
          <a:p>
            <a:pPr indent="180000"/>
            <a:r>
              <a:rPr lang="de-AT" b="1" dirty="0" smtClean="0">
                <a:latin typeface="+mn-lt"/>
              </a:rPr>
              <a:t>Bildungsstandards</a:t>
            </a:r>
            <a:endParaRPr lang="de-AT" b="1" dirty="0">
              <a:latin typeface="+mn-lt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1872000" y="1772816"/>
            <a:ext cx="5400000" cy="35283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algn="ctr"/>
            <a:endParaRPr lang="de-AT" b="1" dirty="0">
              <a:latin typeface="+mn-lt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1979712" y="170080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 err="1" smtClean="0">
                <a:latin typeface="+mn-lt"/>
              </a:rPr>
              <a:t>Aim</a:t>
            </a:r>
            <a:r>
              <a:rPr lang="de-AT" b="1" dirty="0" smtClean="0">
                <a:latin typeface="+mn-lt"/>
              </a:rPr>
              <a:t> 2 – Further </a:t>
            </a:r>
            <a:r>
              <a:rPr lang="de-AT" b="1" dirty="0" err="1" smtClean="0">
                <a:latin typeface="+mn-lt"/>
              </a:rPr>
              <a:t>training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and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development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for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existing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teachers</a:t>
            </a:r>
            <a:endParaRPr lang="de-AT" b="1" dirty="0">
              <a:latin typeface="+mn-lt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1763688" y="4869160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spc="30" dirty="0" err="1" smtClean="0">
                <a:latin typeface="+mn-lt"/>
              </a:rPr>
              <a:t>Ensuring</a:t>
            </a:r>
            <a:r>
              <a:rPr lang="de-AT" sz="1600" b="1" spc="30" dirty="0" smtClean="0">
                <a:latin typeface="+mn-lt"/>
              </a:rPr>
              <a:t> medium-</a:t>
            </a:r>
            <a:r>
              <a:rPr lang="de-AT" sz="1600" b="1" spc="30" dirty="0" err="1" smtClean="0">
                <a:latin typeface="+mn-lt"/>
              </a:rPr>
              <a:t>term</a:t>
            </a:r>
            <a:r>
              <a:rPr lang="de-AT" sz="1600" b="1" spc="30" dirty="0" smtClean="0">
                <a:latin typeface="+mn-lt"/>
              </a:rPr>
              <a:t>-</a:t>
            </a:r>
            <a:r>
              <a:rPr lang="de-AT" sz="1600" b="1" spc="30" dirty="0" err="1" smtClean="0">
                <a:latin typeface="+mn-lt"/>
              </a:rPr>
              <a:t>sustainability</a:t>
            </a:r>
            <a:endParaRPr lang="de-AT" sz="1600" b="1" spc="30" dirty="0">
              <a:latin typeface="+mn-lt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2195736" y="2276872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>
                <a:latin typeface="+mn-lt"/>
              </a:rPr>
              <a:t>Entwicklung von Kursmodulen zur</a:t>
            </a:r>
          </a:p>
          <a:p>
            <a:endParaRPr lang="de-AT" b="1" dirty="0" smtClean="0">
              <a:latin typeface="+mn-lt"/>
            </a:endParaRPr>
          </a:p>
          <a:p>
            <a:pPr indent="180000">
              <a:buFont typeface="Wingdings" pitchFamily="2" charset="2"/>
              <a:buChar char="§"/>
            </a:pPr>
            <a:r>
              <a:rPr lang="de-AT" b="1" dirty="0" smtClean="0">
                <a:latin typeface="+mn-lt"/>
              </a:rPr>
              <a:t>Qualifizierung fachfremder </a:t>
            </a:r>
          </a:p>
          <a:p>
            <a:pPr indent="180000"/>
            <a:r>
              <a:rPr lang="de-AT" b="1" dirty="0" smtClean="0">
                <a:latin typeface="+mn-lt"/>
              </a:rPr>
              <a:t>Lehrer/innen</a:t>
            </a:r>
          </a:p>
          <a:p>
            <a:pPr indent="180000">
              <a:buFont typeface="Wingdings" pitchFamily="2" charset="2"/>
              <a:buChar char="§"/>
            </a:pPr>
            <a:r>
              <a:rPr lang="de-AT" b="1" dirty="0" smtClean="0">
                <a:latin typeface="+mn-lt"/>
              </a:rPr>
              <a:t>Sicherung der pädagogischen </a:t>
            </a:r>
          </a:p>
          <a:p>
            <a:pPr indent="180000"/>
            <a:r>
              <a:rPr lang="de-AT" b="1" dirty="0" smtClean="0">
                <a:latin typeface="+mn-lt"/>
              </a:rPr>
              <a:t>Professionalität und der </a:t>
            </a:r>
          </a:p>
          <a:p>
            <a:pPr indent="180000"/>
            <a:r>
              <a:rPr lang="de-AT" b="1" dirty="0" smtClean="0">
                <a:latin typeface="+mn-lt"/>
              </a:rPr>
              <a:t>didaktisch-methodischen </a:t>
            </a:r>
          </a:p>
          <a:p>
            <a:pPr indent="180000"/>
            <a:r>
              <a:rPr lang="de-AT" b="1" dirty="0" smtClean="0">
                <a:latin typeface="+mn-lt"/>
              </a:rPr>
              <a:t>Kompetenz</a:t>
            </a:r>
            <a:endParaRPr lang="de-AT" b="1" dirty="0">
              <a:latin typeface="+mn-lt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2142000" y="2277160"/>
            <a:ext cx="4860000" cy="2520000"/>
          </a:xfrm>
          <a:prstGeom prst="rect">
            <a:avLst/>
          </a:prstGeom>
          <a:solidFill>
            <a:srgbClr val="E3FEDE"/>
          </a:solidFill>
        </p:spPr>
        <p:txBody>
          <a:bodyPr wrap="square" rtlCol="0">
            <a:noAutofit/>
          </a:bodyPr>
          <a:lstStyle/>
          <a:p>
            <a:endParaRPr lang="de-AT" dirty="0"/>
          </a:p>
        </p:txBody>
      </p:sp>
      <p:sp>
        <p:nvSpPr>
          <p:cNvPr id="50" name="Textfeld 49"/>
          <p:cNvSpPr txBox="1"/>
          <p:nvPr/>
        </p:nvSpPr>
        <p:spPr>
          <a:xfrm>
            <a:off x="2132112" y="233958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 err="1" smtClean="0">
                <a:latin typeface="+mn-lt"/>
              </a:rPr>
              <a:t>Aim</a:t>
            </a:r>
            <a:r>
              <a:rPr lang="de-AT" b="1" dirty="0" smtClean="0">
                <a:latin typeface="+mn-lt"/>
              </a:rPr>
              <a:t> 3 – </a:t>
            </a:r>
            <a:r>
              <a:rPr lang="de-AT" b="1" dirty="0" err="1" smtClean="0">
                <a:latin typeface="+mn-lt"/>
              </a:rPr>
              <a:t>Teacher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training</a:t>
            </a:r>
            <a:endParaRPr lang="de-AT" b="1" dirty="0">
              <a:latin typeface="+mn-lt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1763688" y="4365104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err="1" smtClean="0">
                <a:latin typeface="+mn-lt"/>
              </a:rPr>
              <a:t>Ensuring</a:t>
            </a:r>
            <a:r>
              <a:rPr lang="de-AT" sz="1600" b="1" dirty="0" smtClean="0">
                <a:latin typeface="+mn-lt"/>
              </a:rPr>
              <a:t> </a:t>
            </a:r>
            <a:r>
              <a:rPr lang="de-AT" sz="1600" b="1" dirty="0" err="1" smtClean="0">
                <a:latin typeface="+mn-lt"/>
              </a:rPr>
              <a:t>long-term</a:t>
            </a:r>
            <a:r>
              <a:rPr lang="de-AT" sz="1600" b="1" dirty="0" smtClean="0">
                <a:latin typeface="+mn-lt"/>
              </a:rPr>
              <a:t> </a:t>
            </a:r>
            <a:r>
              <a:rPr lang="de-AT" sz="1600" b="1" dirty="0" err="1" smtClean="0">
                <a:latin typeface="+mn-lt"/>
              </a:rPr>
              <a:t>sustainability</a:t>
            </a:r>
            <a:endParaRPr lang="de-AT" sz="1600" b="1" dirty="0">
              <a:latin typeface="+mn-lt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2339752" y="2780928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 err="1" smtClean="0">
                <a:latin typeface="+mn-lt"/>
              </a:rPr>
              <a:t>Implementation</a:t>
            </a:r>
            <a:r>
              <a:rPr lang="de-AT" b="1" dirty="0" smtClean="0">
                <a:latin typeface="+mn-lt"/>
              </a:rPr>
              <a:t> resp. </a:t>
            </a:r>
            <a:r>
              <a:rPr lang="de-AT" b="1" dirty="0" err="1" smtClean="0">
                <a:latin typeface="+mn-lt"/>
              </a:rPr>
              <a:t>modernization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of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business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education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opportunities</a:t>
            </a:r>
            <a:r>
              <a:rPr lang="de-AT" b="1" dirty="0" smtClean="0">
                <a:latin typeface="+mn-lt"/>
              </a:rPr>
              <a:t> on </a:t>
            </a:r>
            <a:r>
              <a:rPr lang="de-AT" b="1" dirty="0" err="1" smtClean="0">
                <a:latin typeface="+mn-lt"/>
              </a:rPr>
              <a:t>the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basis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of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the</a:t>
            </a:r>
            <a:r>
              <a:rPr lang="de-AT" b="1" dirty="0" smtClean="0">
                <a:latin typeface="+mn-lt"/>
              </a:rPr>
              <a:t> Bologna </a:t>
            </a:r>
            <a:r>
              <a:rPr lang="de-AT" b="1" dirty="0" err="1" smtClean="0">
                <a:latin typeface="+mn-lt"/>
              </a:rPr>
              <a:t>Accords</a:t>
            </a:r>
            <a:endParaRPr lang="de-AT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12000" y="260728"/>
            <a:ext cx="7920000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AT" sz="2400" b="1" dirty="0" smtClean="0">
                <a:latin typeface="+mn-lt"/>
              </a:rPr>
              <a:t>Eco-</a:t>
            </a:r>
            <a:r>
              <a:rPr lang="de-AT" sz="2400" b="1" dirty="0" err="1" smtClean="0">
                <a:latin typeface="+mn-lt"/>
              </a:rPr>
              <a:t>social</a:t>
            </a:r>
            <a:r>
              <a:rPr lang="de-AT" sz="2400" b="1" dirty="0" smtClean="0">
                <a:latin typeface="+mn-lt"/>
              </a:rPr>
              <a:t> </a:t>
            </a:r>
            <a:r>
              <a:rPr lang="de-AT" sz="2400" b="1" dirty="0" err="1" smtClean="0">
                <a:latin typeface="+mn-lt"/>
              </a:rPr>
              <a:t>market</a:t>
            </a:r>
            <a:r>
              <a:rPr lang="de-AT" sz="2400" b="1" dirty="0" smtClean="0">
                <a:latin typeface="+mn-lt"/>
              </a:rPr>
              <a:t> </a:t>
            </a:r>
            <a:r>
              <a:rPr lang="de-AT" sz="2400" b="1" dirty="0" err="1" smtClean="0">
                <a:latin typeface="+mn-lt"/>
              </a:rPr>
              <a:t>economy</a:t>
            </a:r>
            <a:endParaRPr lang="de-AT" sz="2400" b="1" dirty="0"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12000" y="5949360"/>
            <a:ext cx="7920000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AT" sz="2400" b="1" dirty="0" smtClean="0">
                <a:latin typeface="+mn-lt"/>
              </a:rPr>
              <a:t>Dynamic </a:t>
            </a:r>
            <a:r>
              <a:rPr lang="de-AT" sz="2400" b="1" dirty="0" err="1" smtClean="0">
                <a:latin typeface="+mn-lt"/>
              </a:rPr>
              <a:t>stability</a:t>
            </a:r>
            <a:endParaRPr lang="de-AT" sz="2400" b="1" dirty="0"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1560" y="260648"/>
            <a:ext cx="720000" cy="640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vert270" wrap="square" rtlCol="0" anchor="ctr">
            <a:noAutofit/>
          </a:bodyPr>
          <a:lstStyle/>
          <a:p>
            <a:pPr algn="ctr"/>
            <a:r>
              <a:rPr lang="de-AT" sz="2400" b="1" dirty="0" err="1" smtClean="0">
                <a:latin typeface="+mn-lt"/>
              </a:rPr>
              <a:t>Civil</a:t>
            </a:r>
            <a:r>
              <a:rPr lang="de-AT" sz="2400" b="1" dirty="0" smtClean="0">
                <a:latin typeface="+mn-lt"/>
              </a:rPr>
              <a:t> </a:t>
            </a:r>
            <a:r>
              <a:rPr lang="de-AT" sz="2400" b="1" dirty="0" err="1" smtClean="0">
                <a:latin typeface="+mn-lt"/>
              </a:rPr>
              <a:t>society</a:t>
            </a:r>
            <a:endParaRPr lang="de-AT" sz="2400" b="1" dirty="0"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812440" y="260648"/>
            <a:ext cx="720000" cy="640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vert270" wrap="square" rtlCol="0" anchor="ctr">
            <a:noAutofit/>
          </a:bodyPr>
          <a:lstStyle/>
          <a:p>
            <a:pPr algn="ctr"/>
            <a:r>
              <a:rPr lang="de-AT" sz="2400" b="1" dirty="0" smtClean="0">
                <a:latin typeface="+mn-lt"/>
              </a:rPr>
              <a:t>Future</a:t>
            </a:r>
            <a:endParaRPr lang="de-AT" sz="2400" b="1" dirty="0">
              <a:latin typeface="+mn-lt"/>
            </a:endParaRPr>
          </a:p>
        </p:txBody>
      </p:sp>
      <p:sp>
        <p:nvSpPr>
          <p:cNvPr id="8" name="Legende mit Pfeil in vier Richtungen 7"/>
          <p:cNvSpPr/>
          <p:nvPr/>
        </p:nvSpPr>
        <p:spPr>
          <a:xfrm>
            <a:off x="1296000" y="908720"/>
            <a:ext cx="6552000" cy="5112000"/>
          </a:xfrm>
          <a:prstGeom prst="quadArrowCallout">
            <a:avLst>
              <a:gd name="adj1" fmla="val 14640"/>
              <a:gd name="adj2" fmla="val 25773"/>
              <a:gd name="adj3" fmla="val 11682"/>
              <a:gd name="adj4" fmla="val 74227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9" name="Textfeld 8"/>
          <p:cNvSpPr txBox="1"/>
          <p:nvPr/>
        </p:nvSpPr>
        <p:spPr>
          <a:xfrm>
            <a:off x="2268116" y="1844824"/>
            <a:ext cx="4680520" cy="30469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kumimoji="1" lang="de-DE" sz="20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kumimoji="1" lang="de-DE" sz="2000" b="1" dirty="0" smtClean="0">
                <a:solidFill>
                  <a:schemeClr val="bg1"/>
                </a:solidFill>
                <a:latin typeface="+mn-lt"/>
              </a:rPr>
              <a:t>EU-Tempus-Projekt:</a:t>
            </a:r>
          </a:p>
          <a:p>
            <a:pPr algn="ctr"/>
            <a:r>
              <a:rPr kumimoji="1" lang="de-DE" sz="2000" b="1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algn="ctr"/>
            <a:r>
              <a:rPr kumimoji="1" lang="de-AT" sz="2200" b="1" dirty="0" smtClean="0">
                <a:solidFill>
                  <a:schemeClr val="bg1"/>
                </a:solidFill>
                <a:latin typeface="+mn-lt"/>
              </a:rPr>
              <a:t>Entwicklung und Implementierung nachhaltig wirksamer Strukturen zur </a:t>
            </a:r>
            <a:r>
              <a:rPr kumimoji="1" lang="de-AT" sz="2200" b="1" dirty="0" err="1" smtClean="0">
                <a:solidFill>
                  <a:schemeClr val="bg1"/>
                </a:solidFill>
                <a:latin typeface="+mn-lt"/>
              </a:rPr>
              <a:t>Entrepreneurship</a:t>
            </a:r>
            <a:r>
              <a:rPr kumimoji="1" lang="de-AT" sz="2200" b="1" dirty="0" smtClean="0">
                <a:solidFill>
                  <a:schemeClr val="bg1"/>
                </a:solidFill>
                <a:latin typeface="+mn-lt"/>
              </a:rPr>
              <a:t> Erziehung in Russland und Tadschikistan</a:t>
            </a:r>
            <a:endParaRPr lang="de-AT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Gleichschenkliges Dreieck 10"/>
          <p:cNvSpPr/>
          <p:nvPr/>
        </p:nvSpPr>
        <p:spPr>
          <a:xfrm rot="5400000">
            <a:off x="5598440" y="3204000"/>
            <a:ext cx="6408000" cy="540000"/>
          </a:xfrm>
          <a:prstGeom prst="triangle">
            <a:avLst>
              <a:gd name="adj" fmla="val 5042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extfeld 9"/>
          <p:cNvSpPr txBox="1"/>
          <p:nvPr/>
        </p:nvSpPr>
        <p:spPr>
          <a:xfrm>
            <a:off x="2142000" y="4545224"/>
            <a:ext cx="4867200" cy="90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AT" sz="3200" b="1" dirty="0" smtClean="0">
                <a:solidFill>
                  <a:schemeClr val="bg1"/>
                </a:solidFill>
                <a:latin typeface="+mn-lt"/>
              </a:rPr>
              <a:t>Ziel 1</a:t>
            </a:r>
            <a:endParaRPr lang="de-AT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71800" y="1476000"/>
            <a:ext cx="900000" cy="39604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endParaRPr lang="de-AT" dirty="0"/>
          </a:p>
        </p:txBody>
      </p:sp>
      <p:sp>
        <p:nvSpPr>
          <p:cNvPr id="13" name="Textfeld 12"/>
          <p:cNvSpPr txBox="1"/>
          <p:nvPr/>
        </p:nvSpPr>
        <p:spPr>
          <a:xfrm>
            <a:off x="6372200" y="1476000"/>
            <a:ext cx="900000" cy="39604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endParaRPr lang="de-AT" dirty="0"/>
          </a:p>
        </p:txBody>
      </p:sp>
      <p:sp>
        <p:nvSpPr>
          <p:cNvPr id="14" name="Textfeld 13"/>
          <p:cNvSpPr txBox="1"/>
          <p:nvPr/>
        </p:nvSpPr>
        <p:spPr>
          <a:xfrm>
            <a:off x="2771800" y="2376000"/>
            <a:ext cx="1800200" cy="2196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AT" sz="3200" b="1" dirty="0" smtClean="0">
                <a:solidFill>
                  <a:schemeClr val="bg1"/>
                </a:solidFill>
                <a:latin typeface="+mn-lt"/>
              </a:rPr>
              <a:t>Ziel 2</a:t>
            </a:r>
            <a:endParaRPr lang="de-AT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572000" y="2376000"/>
            <a:ext cx="1800200" cy="2196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AT" sz="3200" b="1" dirty="0" smtClean="0">
                <a:solidFill>
                  <a:schemeClr val="bg1"/>
                </a:solidFill>
                <a:latin typeface="+mn-lt"/>
              </a:rPr>
              <a:t>Ziel 3</a:t>
            </a:r>
            <a:endParaRPr lang="de-AT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267744" y="1476000"/>
            <a:ext cx="4867200" cy="90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de-AT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602000" y="1187460"/>
            <a:ext cx="5940000" cy="45457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endParaRPr lang="de-AT" dirty="0"/>
          </a:p>
        </p:txBody>
      </p:sp>
      <p:sp>
        <p:nvSpPr>
          <p:cNvPr id="18" name="Textfeld 17"/>
          <p:cNvSpPr txBox="1"/>
          <p:nvPr/>
        </p:nvSpPr>
        <p:spPr>
          <a:xfrm>
            <a:off x="1619672" y="126876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 err="1" smtClean="0">
                <a:latin typeface="+mj-lt"/>
              </a:rPr>
              <a:t>Aim</a:t>
            </a:r>
            <a:r>
              <a:rPr lang="de-AT" sz="2400" b="1" dirty="0" smtClean="0">
                <a:latin typeface="+mj-lt"/>
              </a:rPr>
              <a:t> 1 – </a:t>
            </a:r>
            <a:r>
              <a:rPr lang="de-AT" sz="2400" b="1" dirty="0" err="1" smtClean="0">
                <a:latin typeface="+mj-lt"/>
              </a:rPr>
              <a:t>Creation</a:t>
            </a:r>
            <a:r>
              <a:rPr lang="de-AT" sz="2400" b="1" dirty="0" smtClean="0">
                <a:latin typeface="+mj-lt"/>
              </a:rPr>
              <a:t> </a:t>
            </a:r>
            <a:r>
              <a:rPr lang="de-AT" sz="2400" b="1" dirty="0" err="1" smtClean="0">
                <a:latin typeface="+mj-lt"/>
              </a:rPr>
              <a:t>of</a:t>
            </a:r>
            <a:r>
              <a:rPr lang="de-AT" sz="2400" b="1" dirty="0" smtClean="0">
                <a:latin typeface="+mj-lt"/>
              </a:rPr>
              <a:t> a </a:t>
            </a:r>
            <a:r>
              <a:rPr lang="de-AT" sz="2400" b="1" dirty="0" err="1" smtClean="0">
                <a:latin typeface="+mj-lt"/>
              </a:rPr>
              <a:t>subject</a:t>
            </a:r>
            <a:r>
              <a:rPr lang="de-AT" sz="2400" b="1" dirty="0" smtClean="0">
                <a:latin typeface="+mj-lt"/>
              </a:rPr>
              <a:t> </a:t>
            </a:r>
            <a:endParaRPr lang="de-AT" sz="2400" b="1" dirty="0">
              <a:latin typeface="+mj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763688" y="5301208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spc="100" dirty="0" smtClean="0">
                <a:latin typeface="+mn-lt"/>
              </a:rPr>
              <a:t>Central </a:t>
            </a:r>
            <a:r>
              <a:rPr lang="de-AT" sz="1600" b="1" spc="100" dirty="0" err="1" smtClean="0">
                <a:latin typeface="+mn-lt"/>
              </a:rPr>
              <a:t>measure</a:t>
            </a:r>
            <a:r>
              <a:rPr lang="de-AT" sz="1600" b="1" spc="100" dirty="0" smtClean="0">
                <a:latin typeface="+mn-lt"/>
              </a:rPr>
              <a:t> </a:t>
            </a:r>
            <a:r>
              <a:rPr lang="de-AT" sz="1600" b="1" spc="100" dirty="0" err="1" smtClean="0">
                <a:latin typeface="+mn-lt"/>
              </a:rPr>
              <a:t>to</a:t>
            </a:r>
            <a:r>
              <a:rPr lang="de-AT" sz="1600" b="1" spc="100" dirty="0" smtClean="0">
                <a:latin typeface="+mn-lt"/>
              </a:rPr>
              <a:t> </a:t>
            </a:r>
            <a:r>
              <a:rPr lang="de-AT" sz="1600" b="1" spc="100" dirty="0" err="1" smtClean="0">
                <a:latin typeface="+mn-lt"/>
              </a:rPr>
              <a:t>establish</a:t>
            </a:r>
            <a:r>
              <a:rPr lang="de-AT" sz="1600" b="1" spc="100" dirty="0" smtClean="0">
                <a:latin typeface="+mn-lt"/>
              </a:rPr>
              <a:t> </a:t>
            </a:r>
            <a:r>
              <a:rPr lang="de-AT" sz="1600" b="1" spc="100" dirty="0" err="1" smtClean="0">
                <a:latin typeface="+mn-lt"/>
              </a:rPr>
              <a:t>structure</a:t>
            </a:r>
            <a:endParaRPr lang="de-AT" sz="1600" b="1" spc="100" dirty="0"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159732" y="2584936"/>
            <a:ext cx="482453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900" b="1" dirty="0" smtClean="0">
              <a:latin typeface="+mn-lt"/>
            </a:endParaRPr>
          </a:p>
          <a:p>
            <a:pPr indent="180000">
              <a:buFont typeface="Wingdings" pitchFamily="2" charset="2"/>
              <a:buChar char="§"/>
            </a:pPr>
            <a:r>
              <a:rPr lang="de-AT" b="1" dirty="0" smtClean="0">
                <a:latin typeface="+mn-lt"/>
              </a:rPr>
              <a:t>mit ausgewiesenen Zeitdeputaten </a:t>
            </a:r>
          </a:p>
          <a:p>
            <a:pPr indent="180000">
              <a:buFont typeface="Wingdings" pitchFamily="2" charset="2"/>
              <a:buChar char="§"/>
            </a:pPr>
            <a:r>
              <a:rPr lang="de-AT" b="1" dirty="0" smtClean="0">
                <a:latin typeface="+mn-lt"/>
              </a:rPr>
              <a:t>auf der Basis eines </a:t>
            </a:r>
            <a:r>
              <a:rPr lang="de-AT" b="1" dirty="0" err="1" smtClean="0">
                <a:latin typeface="+mn-lt"/>
              </a:rPr>
              <a:t>kompetenz</a:t>
            </a:r>
            <a:r>
              <a:rPr lang="de-AT" b="1" dirty="0" smtClean="0">
                <a:latin typeface="+mn-lt"/>
              </a:rPr>
              <a:t>-</a:t>
            </a:r>
          </a:p>
          <a:p>
            <a:pPr indent="180000"/>
            <a:r>
              <a:rPr lang="de-AT" b="1" dirty="0" smtClean="0">
                <a:latin typeface="+mn-lt"/>
              </a:rPr>
              <a:t>orientierten Lehrplans und </a:t>
            </a:r>
          </a:p>
          <a:p>
            <a:pPr indent="180000"/>
            <a:r>
              <a:rPr lang="de-AT" b="1" dirty="0" smtClean="0">
                <a:latin typeface="+mn-lt"/>
              </a:rPr>
              <a:t>Bildungsstandards</a:t>
            </a:r>
            <a:endParaRPr lang="de-AT" b="1" dirty="0"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872000" y="1772816"/>
            <a:ext cx="5400000" cy="35283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algn="ctr"/>
            <a:endParaRPr lang="de-AT" b="1" dirty="0">
              <a:latin typeface="+mn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979712" y="1728000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err="1" smtClean="0">
                <a:latin typeface="+mn-lt"/>
              </a:rPr>
              <a:t>Aim</a:t>
            </a:r>
            <a:r>
              <a:rPr lang="de-AT" sz="1600" b="1" dirty="0" smtClean="0">
                <a:latin typeface="+mn-lt"/>
              </a:rPr>
              <a:t> 2 – Further </a:t>
            </a:r>
            <a:r>
              <a:rPr lang="de-AT" sz="1600" b="1" dirty="0" err="1" smtClean="0">
                <a:latin typeface="+mn-lt"/>
              </a:rPr>
              <a:t>training</a:t>
            </a:r>
            <a:r>
              <a:rPr lang="de-AT" sz="1600" b="1" dirty="0" smtClean="0">
                <a:latin typeface="+mn-lt"/>
              </a:rPr>
              <a:t> </a:t>
            </a:r>
            <a:r>
              <a:rPr lang="de-AT" sz="1600" b="1" dirty="0" err="1" smtClean="0">
                <a:latin typeface="+mn-lt"/>
              </a:rPr>
              <a:t>and</a:t>
            </a:r>
            <a:r>
              <a:rPr lang="de-AT" sz="1600" b="1" dirty="0" smtClean="0">
                <a:latin typeface="+mn-lt"/>
              </a:rPr>
              <a:t> </a:t>
            </a:r>
            <a:r>
              <a:rPr lang="de-AT" sz="1600" b="1" dirty="0" err="1" smtClean="0">
                <a:latin typeface="+mn-lt"/>
              </a:rPr>
              <a:t>development</a:t>
            </a:r>
            <a:r>
              <a:rPr lang="de-AT" sz="1600" b="1" dirty="0" smtClean="0">
                <a:latin typeface="+mn-lt"/>
              </a:rPr>
              <a:t> </a:t>
            </a:r>
            <a:r>
              <a:rPr lang="de-AT" sz="1600" b="1" dirty="0" err="1" smtClean="0">
                <a:latin typeface="+mn-lt"/>
              </a:rPr>
              <a:t>for</a:t>
            </a:r>
            <a:r>
              <a:rPr lang="de-AT" sz="1600" b="1" dirty="0" smtClean="0">
                <a:latin typeface="+mn-lt"/>
              </a:rPr>
              <a:t> </a:t>
            </a:r>
            <a:r>
              <a:rPr lang="de-AT" sz="1600" b="1" dirty="0" err="1" smtClean="0">
                <a:latin typeface="+mn-lt"/>
              </a:rPr>
              <a:t>existing</a:t>
            </a:r>
            <a:r>
              <a:rPr lang="de-AT" sz="1600" b="1" dirty="0" smtClean="0">
                <a:latin typeface="+mn-lt"/>
              </a:rPr>
              <a:t> </a:t>
            </a:r>
            <a:r>
              <a:rPr lang="de-AT" sz="1600" b="1" dirty="0" err="1" smtClean="0">
                <a:latin typeface="+mn-lt"/>
              </a:rPr>
              <a:t>teachers</a:t>
            </a:r>
            <a:endParaRPr lang="de-AT" sz="1600" b="1" dirty="0" smtClean="0">
              <a:latin typeface="+mn-lt"/>
            </a:endParaRPr>
          </a:p>
          <a:p>
            <a:pPr algn="ctr"/>
            <a:endParaRPr lang="de-AT" sz="1600" b="1" dirty="0">
              <a:latin typeface="+mn-lt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763688" y="4869160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err="1" smtClean="0">
                <a:latin typeface="+mn-lt"/>
              </a:rPr>
              <a:t>Ensuring</a:t>
            </a:r>
            <a:r>
              <a:rPr lang="de-AT" sz="1600" b="1" dirty="0" smtClean="0">
                <a:latin typeface="+mn-lt"/>
              </a:rPr>
              <a:t> medium-</a:t>
            </a:r>
            <a:r>
              <a:rPr lang="de-AT" sz="1600" b="1" dirty="0" err="1" smtClean="0">
                <a:latin typeface="+mn-lt"/>
              </a:rPr>
              <a:t>term</a:t>
            </a:r>
            <a:r>
              <a:rPr lang="de-AT" sz="1600" b="1" dirty="0" smtClean="0">
                <a:latin typeface="+mn-lt"/>
              </a:rPr>
              <a:t> </a:t>
            </a:r>
            <a:r>
              <a:rPr lang="de-AT" sz="1600" b="1" dirty="0" err="1" smtClean="0">
                <a:latin typeface="+mn-lt"/>
              </a:rPr>
              <a:t>sustainability</a:t>
            </a:r>
            <a:endParaRPr lang="de-AT" sz="1600" b="1" dirty="0" smtClean="0">
              <a:latin typeface="+mn-lt"/>
            </a:endParaRPr>
          </a:p>
          <a:p>
            <a:pPr algn="ctr"/>
            <a:endParaRPr lang="de-AT" sz="1600" b="1" spc="30" dirty="0"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195736" y="2276872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>
                <a:latin typeface="+mn-lt"/>
              </a:rPr>
              <a:t>Entwicklung von Kursmodulen zur</a:t>
            </a:r>
          </a:p>
          <a:p>
            <a:endParaRPr lang="de-AT" b="1" dirty="0" smtClean="0">
              <a:latin typeface="+mn-lt"/>
            </a:endParaRPr>
          </a:p>
          <a:p>
            <a:pPr indent="180000">
              <a:buFont typeface="Wingdings" pitchFamily="2" charset="2"/>
              <a:buChar char="§"/>
            </a:pPr>
            <a:r>
              <a:rPr lang="de-AT" b="1" dirty="0" smtClean="0">
                <a:latin typeface="+mn-lt"/>
              </a:rPr>
              <a:t>Qualifizierung fachfremder </a:t>
            </a:r>
          </a:p>
          <a:p>
            <a:pPr indent="180000"/>
            <a:r>
              <a:rPr lang="de-AT" b="1" dirty="0" smtClean="0">
                <a:latin typeface="+mn-lt"/>
              </a:rPr>
              <a:t>Lehrer/innen</a:t>
            </a:r>
          </a:p>
          <a:p>
            <a:pPr indent="180000">
              <a:buFont typeface="Wingdings" pitchFamily="2" charset="2"/>
              <a:buChar char="§"/>
            </a:pPr>
            <a:r>
              <a:rPr lang="de-AT" b="1" dirty="0" smtClean="0">
                <a:latin typeface="+mn-lt"/>
              </a:rPr>
              <a:t>Sicherung der pädagogischen </a:t>
            </a:r>
          </a:p>
          <a:p>
            <a:pPr indent="180000"/>
            <a:r>
              <a:rPr lang="de-AT" b="1" dirty="0" smtClean="0">
                <a:latin typeface="+mn-lt"/>
              </a:rPr>
              <a:t>Professionalität und der </a:t>
            </a:r>
          </a:p>
          <a:p>
            <a:pPr indent="180000"/>
            <a:r>
              <a:rPr lang="de-AT" b="1" dirty="0" smtClean="0">
                <a:latin typeface="+mn-lt"/>
              </a:rPr>
              <a:t>didaktisch-methodischen </a:t>
            </a:r>
          </a:p>
          <a:p>
            <a:pPr indent="180000"/>
            <a:r>
              <a:rPr lang="de-AT" b="1" dirty="0" smtClean="0">
                <a:latin typeface="+mn-lt"/>
              </a:rPr>
              <a:t>Kompetenz</a:t>
            </a:r>
            <a:endParaRPr lang="de-AT" b="1" dirty="0">
              <a:latin typeface="+mn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142000" y="2277160"/>
            <a:ext cx="4860000" cy="2520000"/>
          </a:xfrm>
          <a:prstGeom prst="rect">
            <a:avLst/>
          </a:prstGeom>
          <a:solidFill>
            <a:srgbClr val="E3FEDE"/>
          </a:solidFill>
        </p:spPr>
        <p:txBody>
          <a:bodyPr wrap="square" rtlCol="0">
            <a:noAutofit/>
          </a:bodyPr>
          <a:lstStyle/>
          <a:p>
            <a:endParaRPr lang="de-AT" dirty="0"/>
          </a:p>
        </p:txBody>
      </p:sp>
      <p:sp>
        <p:nvSpPr>
          <p:cNvPr id="26" name="Textfeld 25"/>
          <p:cNvSpPr txBox="1"/>
          <p:nvPr/>
        </p:nvSpPr>
        <p:spPr>
          <a:xfrm>
            <a:off x="2132112" y="233958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 err="1" smtClean="0">
                <a:latin typeface="+mn-lt"/>
              </a:rPr>
              <a:t>Aim</a:t>
            </a:r>
            <a:r>
              <a:rPr lang="de-AT" b="1" dirty="0" smtClean="0">
                <a:latin typeface="+mn-lt"/>
              </a:rPr>
              <a:t> 3 – </a:t>
            </a:r>
            <a:r>
              <a:rPr lang="de-AT" b="1" dirty="0" err="1" smtClean="0">
                <a:latin typeface="+mn-lt"/>
              </a:rPr>
              <a:t>Teacher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training</a:t>
            </a:r>
            <a:endParaRPr lang="de-AT" b="1" dirty="0">
              <a:latin typeface="+mn-l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763688" y="4365104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err="1" smtClean="0">
                <a:latin typeface="+mn-lt"/>
              </a:rPr>
              <a:t>Ensuring</a:t>
            </a:r>
            <a:r>
              <a:rPr lang="de-AT" sz="1600" b="1" dirty="0" smtClean="0">
                <a:latin typeface="+mn-lt"/>
              </a:rPr>
              <a:t> </a:t>
            </a:r>
            <a:r>
              <a:rPr lang="de-AT" sz="1600" b="1" dirty="0" err="1" smtClean="0">
                <a:latin typeface="+mn-lt"/>
              </a:rPr>
              <a:t>long-term</a:t>
            </a:r>
            <a:r>
              <a:rPr lang="de-AT" sz="1600" b="1" dirty="0" smtClean="0">
                <a:latin typeface="+mn-lt"/>
              </a:rPr>
              <a:t> </a:t>
            </a:r>
            <a:r>
              <a:rPr lang="de-AT" sz="1600" b="1" dirty="0" err="1" smtClean="0">
                <a:latin typeface="+mn-lt"/>
              </a:rPr>
              <a:t>sustainability</a:t>
            </a:r>
            <a:endParaRPr lang="de-AT" sz="1600" b="1" dirty="0" smtClean="0">
              <a:latin typeface="+mn-lt"/>
            </a:endParaRPr>
          </a:p>
          <a:p>
            <a:pPr algn="ctr"/>
            <a:endParaRPr lang="de-AT" sz="1600" b="1" dirty="0">
              <a:latin typeface="+mn-l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2339752" y="2780928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 smtClean="0">
                <a:latin typeface="+mn-lt"/>
              </a:rPr>
              <a:t>Implementierung bzw. Modernisierung wirtschafts- und </a:t>
            </a:r>
            <a:r>
              <a:rPr lang="de-AT" b="1" dirty="0" err="1" smtClean="0">
                <a:latin typeface="+mn-lt"/>
              </a:rPr>
              <a:t>gesellschaftskunde</a:t>
            </a:r>
            <a:r>
              <a:rPr lang="de-AT" b="1" dirty="0" smtClean="0">
                <a:latin typeface="+mn-lt"/>
              </a:rPr>
              <a:t>-didaktischer Ausbildungsangebote in der Bologna-Architektur</a:t>
            </a:r>
            <a:endParaRPr lang="de-AT" dirty="0">
              <a:latin typeface="+mn-lt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339752" y="2780928"/>
            <a:ext cx="4536504" cy="15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AT" b="1" dirty="0" smtClean="0">
                <a:latin typeface="+mn-lt"/>
              </a:rPr>
              <a:t>TEMPUS-Project</a:t>
            </a:r>
          </a:p>
          <a:p>
            <a:pPr algn="ctr"/>
            <a:r>
              <a:rPr lang="de-AT" b="1" dirty="0" smtClean="0">
                <a:latin typeface="+mn-lt"/>
              </a:rPr>
              <a:t>EINSEE – RU-TJ</a:t>
            </a:r>
          </a:p>
          <a:p>
            <a:pPr algn="ctr"/>
            <a:r>
              <a:rPr lang="de-AT" b="1" dirty="0" smtClean="0">
                <a:latin typeface="+mn-lt"/>
              </a:rPr>
              <a:t>2010 - 2013</a:t>
            </a:r>
            <a:endParaRPr lang="de-AT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539552" y="1773376"/>
            <a:ext cx="8135937" cy="50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algn="ctr">
            <a:solidFill>
              <a:srgbClr val="006D9B"/>
            </a:solidFill>
            <a:round/>
            <a:headEnd/>
            <a:tailEnd/>
          </a:ln>
        </p:spPr>
        <p:txBody>
          <a:bodyPr wrap="none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dirty="0">
              <a:solidFill>
                <a:schemeClr val="accent5"/>
              </a:solidFill>
            </a:endParaRPr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043756" y="2132856"/>
            <a:ext cx="7129463" cy="4248944"/>
          </a:xfrm>
          <a:prstGeom prst="rect">
            <a:avLst/>
          </a:prstGeom>
          <a:solidFill>
            <a:schemeClr val="tx2">
              <a:lumMod val="10000"/>
              <a:lumOff val="90000"/>
              <a:alpha val="85000"/>
            </a:schemeClr>
          </a:solidFill>
          <a:ln w="12700" algn="ctr">
            <a:solidFill>
              <a:srgbClr val="006D9B"/>
            </a:solidFill>
            <a:prstDash val="dash"/>
            <a:round/>
            <a:headEnd/>
            <a:tailEnd/>
          </a:ln>
        </p:spPr>
        <p:txBody>
          <a:bodyPr wrap="none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>
              <a:cs typeface="Arial" charset="0"/>
            </a:endParaRPr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1475656" y="2709480"/>
            <a:ext cx="6264275" cy="3238822"/>
          </a:xfrm>
          <a:prstGeom prst="rect">
            <a:avLst/>
          </a:prstGeom>
          <a:solidFill>
            <a:srgbClr val="E3FEDE"/>
          </a:solidFill>
          <a:ln w="25400" algn="ctr">
            <a:solidFill>
              <a:srgbClr val="006D9B"/>
            </a:solidFill>
            <a:round/>
            <a:headEnd/>
            <a:tailEnd/>
          </a:ln>
        </p:spPr>
        <p:txBody>
          <a:bodyPr wrap="none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 bwMode="auto">
          <a:xfrm>
            <a:off x="1764481" y="3213216"/>
            <a:ext cx="5688013" cy="2160000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 cmpd="sng" algn="ctr">
            <a:solidFill>
              <a:srgbClr val="006D9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dirty="0">
              <a:solidFill>
                <a:schemeClr val="accent6">
                  <a:lumMod val="20000"/>
                  <a:lumOff val="80000"/>
                </a:schemeClr>
              </a:solidFill>
              <a:cs typeface="Arial" charset="0"/>
            </a:endParaRP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1907356" y="3717192"/>
            <a:ext cx="2808286" cy="1440000"/>
            <a:chOff x="975" y="1118"/>
            <a:chExt cx="1860" cy="1153"/>
          </a:xfrm>
        </p:grpSpPr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975" y="1118"/>
              <a:ext cx="1860" cy="1153"/>
            </a:xfrm>
            <a:prstGeom prst="rect">
              <a:avLst/>
            </a:prstGeom>
            <a:solidFill>
              <a:schemeClr val="bg1"/>
            </a:solidFill>
            <a:ln w="38100" cmpd="thickThin">
              <a:solidFill>
                <a:srgbClr val="006D9B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de-AT" sz="1000">
                <a:cs typeface="Arial" charset="0"/>
              </a:endParaRP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1193" y="1206"/>
              <a:ext cx="152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de-DE" b="1" dirty="0" smtClean="0"/>
                <a:t>Entrepreneurial </a:t>
              </a:r>
            </a:p>
            <a:p>
              <a:pPr algn="ctr" eaLnBrk="0" hangingPunct="0"/>
              <a:r>
                <a:rPr lang="de-DE" b="1" dirty="0" smtClean="0"/>
                <a:t>autonomy</a:t>
              </a:r>
              <a:endParaRPr lang="de-DE" b="1" dirty="0"/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976" y="1706"/>
              <a:ext cx="1739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buFontTx/>
                <a:buChar char="•"/>
              </a:pPr>
              <a:r>
                <a:rPr lang="de-DE" dirty="0"/>
                <a:t> </a:t>
              </a:r>
              <a:r>
                <a:rPr lang="de-DE" sz="1600" dirty="0" smtClean="0"/>
                <a:t>Founding companies</a:t>
              </a:r>
              <a:endParaRPr lang="de-DE" sz="1600" dirty="0"/>
            </a:p>
            <a:p>
              <a:pPr eaLnBrk="0" hangingPunct="0">
                <a:buFontTx/>
                <a:buChar char="•"/>
              </a:pPr>
              <a:r>
                <a:rPr lang="de-DE" sz="1600" dirty="0"/>
                <a:t> </a:t>
              </a:r>
              <a:r>
                <a:rPr lang="de-DE" sz="1600" dirty="0" smtClean="0"/>
                <a:t>Setting up businesses</a:t>
              </a:r>
              <a:endParaRPr lang="de-DE" sz="1600" dirty="0"/>
            </a:p>
          </p:txBody>
        </p:sp>
      </p:grp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4932239" y="3717032"/>
            <a:ext cx="2376263" cy="1440000"/>
            <a:chOff x="2945" y="1580"/>
            <a:chExt cx="1678" cy="1348"/>
          </a:xfrm>
          <a:solidFill>
            <a:schemeClr val="bg1"/>
          </a:solidFill>
        </p:grpSpPr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2945" y="1580"/>
              <a:ext cx="1678" cy="1348"/>
            </a:xfrm>
            <a:prstGeom prst="rect">
              <a:avLst/>
            </a:prstGeom>
            <a:grpFill/>
            <a:ln w="12700">
              <a:solidFill>
                <a:srgbClr val="006D9B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de-AT" sz="1000">
                <a:cs typeface="Arial" charset="0"/>
              </a:endParaRPr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3143" y="1706"/>
              <a:ext cx="1262" cy="60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de-DE" b="1" dirty="0" smtClean="0">
                  <a:solidFill>
                    <a:srgbClr val="C00000"/>
                  </a:solidFill>
                  <a:cs typeface="Arial" charset="0"/>
                </a:rPr>
                <a:t>Professional</a:t>
              </a:r>
            </a:p>
            <a:p>
              <a:pPr algn="ctr" eaLnBrk="0" hangingPunct="0">
                <a:defRPr/>
              </a:pPr>
              <a:r>
                <a:rPr lang="de-DE" b="1" dirty="0" smtClean="0">
                  <a:solidFill>
                    <a:srgbClr val="C00000"/>
                  </a:solidFill>
                  <a:cs typeface="Arial" charset="0"/>
                </a:rPr>
                <a:t>autonomy</a:t>
              </a:r>
              <a:endParaRPr lang="de-DE" b="1" dirty="0">
                <a:solidFill>
                  <a:srgbClr val="C00000"/>
                </a:solidFill>
                <a:cs typeface="Arial" charset="0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101" y="2321"/>
              <a:ext cx="1389" cy="5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de-DE" sz="1600" dirty="0" smtClean="0">
                  <a:solidFill>
                    <a:srgbClr val="C00000"/>
                  </a:solidFill>
                  <a:cs typeface="Arial" charset="0"/>
                </a:rPr>
                <a:t>Employees as</a:t>
              </a:r>
              <a:endParaRPr lang="de-DE" sz="1600" dirty="0">
                <a:solidFill>
                  <a:srgbClr val="C00000"/>
                </a:solidFill>
                <a:cs typeface="Arial" charset="0"/>
              </a:endParaRPr>
            </a:p>
            <a:p>
              <a:pPr algn="ctr" eaLnBrk="0" hangingPunct="0">
                <a:defRPr/>
              </a:pPr>
              <a:r>
                <a:rPr lang="de-DE" sz="1600" dirty="0">
                  <a:solidFill>
                    <a:srgbClr val="C00000"/>
                  </a:solidFill>
                  <a:cs typeface="Arial" charset="0"/>
                </a:rPr>
                <a:t>c</a:t>
              </a:r>
              <a:r>
                <a:rPr lang="de-DE" sz="1600" dirty="0" smtClean="0">
                  <a:solidFill>
                    <a:srgbClr val="C00000"/>
                  </a:solidFill>
                  <a:cs typeface="Arial" charset="0"/>
                </a:rPr>
                <a:t>o-entrepreneurs</a:t>
              </a:r>
              <a:endParaRPr lang="de-DE" sz="1600" dirty="0">
                <a:solidFill>
                  <a:srgbClr val="C00000"/>
                </a:solidFill>
                <a:cs typeface="Arial" charset="0"/>
              </a:endParaRPr>
            </a:p>
          </p:txBody>
        </p:sp>
      </p:grpSp>
      <p:sp>
        <p:nvSpPr>
          <p:cNvPr id="10" name="Textfeld 30"/>
          <p:cNvSpPr txBox="1">
            <a:spLocks noChangeArrowheads="1"/>
          </p:cNvSpPr>
          <p:nvPr/>
        </p:nvSpPr>
        <p:spPr bwMode="auto">
          <a:xfrm>
            <a:off x="1763886" y="3306887"/>
            <a:ext cx="56880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b="1" dirty="0" smtClean="0"/>
              <a:t>Level I</a:t>
            </a:r>
            <a:r>
              <a:rPr lang="de-DE" sz="1600" b="1" dirty="0"/>
              <a:t>:</a:t>
            </a:r>
            <a:r>
              <a:rPr lang="de-DE" sz="1600" dirty="0"/>
              <a:t> Entrepreneurship – </a:t>
            </a:r>
            <a:r>
              <a:rPr lang="de-DE" sz="1600" b="1" dirty="0" smtClean="0"/>
              <a:t>business education</a:t>
            </a:r>
            <a:endParaRPr lang="de-DE" sz="1600" b="1" dirty="0"/>
          </a:p>
        </p:txBody>
      </p:sp>
      <p:sp>
        <p:nvSpPr>
          <p:cNvPr id="11" name="Textfeld 32"/>
          <p:cNvSpPr txBox="1">
            <a:spLocks noChangeArrowheads="1"/>
          </p:cNvSpPr>
          <p:nvPr/>
        </p:nvSpPr>
        <p:spPr bwMode="auto">
          <a:xfrm>
            <a:off x="773906" y="1794302"/>
            <a:ext cx="78488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/>
              <a:t>Level IV</a:t>
            </a:r>
            <a:r>
              <a:rPr lang="en-US" sz="1600" dirty="0" smtClean="0"/>
              <a:t>: Entrepreneurship – </a:t>
            </a:r>
            <a:r>
              <a:rPr lang="en-US" sz="1600" b="1" dirty="0" smtClean="0"/>
              <a:t>promoting an “entrepreneurial spirit”</a:t>
            </a:r>
          </a:p>
        </p:txBody>
      </p:sp>
      <p:sp>
        <p:nvSpPr>
          <p:cNvPr id="12" name="Textfeld 33"/>
          <p:cNvSpPr txBox="1">
            <a:spLocks noChangeArrowheads="1"/>
          </p:cNvSpPr>
          <p:nvPr/>
        </p:nvSpPr>
        <p:spPr bwMode="auto">
          <a:xfrm>
            <a:off x="755774" y="6433591"/>
            <a:ext cx="77768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dirty="0" smtClean="0"/>
              <a:t>i.e. attitudes such as independence, assumption of responsibility etc.</a:t>
            </a:r>
            <a:endParaRPr lang="de-DE" sz="1400" dirty="0"/>
          </a:p>
        </p:txBody>
      </p:sp>
      <p:sp>
        <p:nvSpPr>
          <p:cNvPr id="13" name="Textfeld 35"/>
          <p:cNvSpPr txBox="1">
            <a:spLocks noChangeArrowheads="1"/>
          </p:cNvSpPr>
          <p:nvPr/>
        </p:nvSpPr>
        <p:spPr bwMode="auto">
          <a:xfrm>
            <a:off x="1475556" y="2123132"/>
            <a:ext cx="61928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b="1" dirty="0" smtClean="0"/>
              <a:t>Level III</a:t>
            </a:r>
            <a:r>
              <a:rPr lang="de-DE" sz="1600" b="1" dirty="0"/>
              <a:t>: </a:t>
            </a:r>
            <a:r>
              <a:rPr lang="de-DE" sz="1600" dirty="0"/>
              <a:t>Entrepreneurship – </a:t>
            </a:r>
            <a:r>
              <a:rPr lang="de-DE" sz="1600" b="1" dirty="0" smtClean="0"/>
              <a:t>promoting civil society </a:t>
            </a:r>
            <a:r>
              <a:rPr lang="de-DE" sz="1600" dirty="0"/>
              <a:t>(</a:t>
            </a:r>
            <a:r>
              <a:rPr lang="de-DE" sz="1600" dirty="0" smtClean="0"/>
              <a:t>social entrepreneurs)</a:t>
            </a:r>
            <a:endParaRPr lang="de-DE" sz="1600" dirty="0"/>
          </a:p>
        </p:txBody>
      </p:sp>
      <p:sp>
        <p:nvSpPr>
          <p:cNvPr id="14" name="Textfeld 37"/>
          <p:cNvSpPr txBox="1">
            <a:spLocks noChangeArrowheads="1"/>
          </p:cNvSpPr>
          <p:nvPr/>
        </p:nvSpPr>
        <p:spPr bwMode="auto">
          <a:xfrm>
            <a:off x="1044000" y="5904000"/>
            <a:ext cx="7129463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dirty="0" smtClean="0"/>
              <a:t>... </a:t>
            </a:r>
            <a:r>
              <a:rPr lang="de-DE" sz="1400" dirty="0" err="1" smtClean="0"/>
              <a:t>through</a:t>
            </a:r>
            <a:r>
              <a:rPr lang="de-DE" sz="1400" dirty="0" smtClean="0"/>
              <a:t> development of pedagogic objectives such as maturity, responsibility </a:t>
            </a:r>
            <a:r>
              <a:rPr lang="de-DE" sz="1400" dirty="0"/>
              <a:t>&amp; </a:t>
            </a:r>
            <a:r>
              <a:rPr lang="de-DE" sz="1400" dirty="0" smtClean="0"/>
              <a:t>a well-informed outlook</a:t>
            </a:r>
            <a:endParaRPr lang="de-DE" sz="1400" dirty="0"/>
          </a:p>
        </p:txBody>
      </p:sp>
      <p:sp>
        <p:nvSpPr>
          <p:cNvPr id="15" name="Textfeld 39"/>
          <p:cNvSpPr txBox="1">
            <a:spLocks noChangeArrowheads="1"/>
          </p:cNvSpPr>
          <p:nvPr/>
        </p:nvSpPr>
        <p:spPr bwMode="auto">
          <a:xfrm>
            <a:off x="827782" y="2664568"/>
            <a:ext cx="7704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b="1" dirty="0" smtClean="0"/>
              <a:t>Level II: </a:t>
            </a:r>
            <a:r>
              <a:rPr lang="de-DE" sz="1600" dirty="0"/>
              <a:t>Entrepreneurship – </a:t>
            </a:r>
            <a:r>
              <a:rPr lang="de-DE" sz="1600" b="1" dirty="0" smtClean="0"/>
              <a:t>economics education</a:t>
            </a:r>
            <a:endParaRPr lang="de-DE" sz="1600" b="1" dirty="0"/>
          </a:p>
          <a:p>
            <a:pPr algn="ctr"/>
            <a:r>
              <a:rPr lang="de-DE" sz="1600" dirty="0" smtClean="0"/>
              <a:t>(context and conditions of market economy) </a:t>
            </a:r>
            <a:endParaRPr lang="de-DE" sz="1600" dirty="0"/>
          </a:p>
        </p:txBody>
      </p:sp>
      <p:sp>
        <p:nvSpPr>
          <p:cNvPr id="16" name="Textfeld 41"/>
          <p:cNvSpPr txBox="1">
            <a:spLocks noChangeArrowheads="1"/>
          </p:cNvSpPr>
          <p:nvPr/>
        </p:nvSpPr>
        <p:spPr bwMode="auto">
          <a:xfrm>
            <a:off x="971798" y="5373216"/>
            <a:ext cx="71294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dirty="0" smtClean="0"/>
              <a:t>… Understanding market economy – introduction to micro and </a:t>
            </a:r>
            <a:r>
              <a:rPr lang="de-DE" sz="1400" dirty="0" err="1" smtClean="0"/>
              <a:t>macroeconomics</a:t>
            </a:r>
            <a:r>
              <a:rPr lang="de-DE" sz="1400" dirty="0" smtClean="0"/>
              <a:t> &amp; economic policy</a:t>
            </a:r>
            <a:endParaRPr lang="de-DE" sz="1400" dirty="0"/>
          </a:p>
        </p:txBody>
      </p:sp>
      <p:sp>
        <p:nvSpPr>
          <p:cNvPr id="27" name="Textfeld 26"/>
          <p:cNvSpPr txBox="1"/>
          <p:nvPr/>
        </p:nvSpPr>
        <p:spPr>
          <a:xfrm>
            <a:off x="323528" y="397113"/>
            <a:ext cx="66247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chemeClr val="bg1"/>
                </a:solidFill>
                <a:latin typeface="+mn-lt"/>
              </a:rPr>
              <a:t>Entrepreneurship education between entrepreneurial/professional autonomy and promotion of civil society</a:t>
            </a:r>
            <a:endParaRPr lang="de-AT" sz="22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95536" y="1773376"/>
            <a:ext cx="8496944" cy="50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6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sp>
        <p:nvSpPr>
          <p:cNvPr id="3" name="Rechteck 2"/>
          <p:cNvSpPr/>
          <p:nvPr/>
        </p:nvSpPr>
        <p:spPr>
          <a:xfrm>
            <a:off x="611560" y="2376264"/>
            <a:ext cx="7848872" cy="38879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600" dirty="0" smtClean="0"/>
              <a:t>                            </a:t>
            </a:r>
            <a:endParaRPr lang="de-AT" sz="1600" dirty="0"/>
          </a:p>
        </p:txBody>
      </p:sp>
      <p:sp>
        <p:nvSpPr>
          <p:cNvPr id="4" name="Rechteck 3"/>
          <p:cNvSpPr/>
          <p:nvPr/>
        </p:nvSpPr>
        <p:spPr>
          <a:xfrm>
            <a:off x="827584" y="3060640"/>
            <a:ext cx="7416824" cy="27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 sz="1600"/>
          </a:p>
        </p:txBody>
      </p:sp>
      <p:sp>
        <p:nvSpPr>
          <p:cNvPr id="5" name="Textfeld 1"/>
          <p:cNvSpPr txBox="1"/>
          <p:nvPr/>
        </p:nvSpPr>
        <p:spPr>
          <a:xfrm>
            <a:off x="1244121" y="4284616"/>
            <a:ext cx="3191900" cy="126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de-AT" sz="1600" dirty="0" smtClean="0"/>
              <a:t>Business plan as subject-specific</a:t>
            </a:r>
          </a:p>
          <a:p>
            <a:pPr algn="ctr"/>
            <a:r>
              <a:rPr lang="de-AT" sz="1600" dirty="0" smtClean="0"/>
              <a:t>didactic approach</a:t>
            </a:r>
          </a:p>
          <a:p>
            <a:pPr algn="ctr"/>
            <a:r>
              <a:rPr lang="de-AT" sz="1600" dirty="0" smtClean="0"/>
              <a:t> to link up business knowledge </a:t>
            </a:r>
          </a:p>
          <a:p>
            <a:pPr algn="ctr"/>
            <a:r>
              <a:rPr lang="de-AT" sz="1600" dirty="0" smtClean="0"/>
              <a:t>and skills</a:t>
            </a:r>
          </a:p>
          <a:p>
            <a:pPr algn="ctr"/>
            <a:r>
              <a:rPr lang="de-AT" sz="1600" b="1" dirty="0" smtClean="0"/>
              <a:t>Level I  </a:t>
            </a:r>
            <a:endParaRPr lang="de-AT" sz="1600" b="1" dirty="0"/>
          </a:p>
        </p:txBody>
      </p:sp>
      <p:sp>
        <p:nvSpPr>
          <p:cNvPr id="6" name="Textfeld 2"/>
          <p:cNvSpPr txBox="1"/>
          <p:nvPr/>
        </p:nvSpPr>
        <p:spPr>
          <a:xfrm>
            <a:off x="5620312" y="4284616"/>
            <a:ext cx="1917512" cy="1260000"/>
          </a:xfrm>
          <a:prstGeom prst="rect">
            <a:avLst/>
          </a:prstGeom>
          <a:solidFill>
            <a:srgbClr val="E3FED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de-AT" sz="1600" dirty="0" smtClean="0"/>
              <a:t>Understanding the </a:t>
            </a:r>
          </a:p>
          <a:p>
            <a:pPr algn="ctr"/>
            <a:r>
              <a:rPr lang="de-AT" sz="1600" dirty="0" smtClean="0"/>
              <a:t>market economy –</a:t>
            </a:r>
          </a:p>
          <a:p>
            <a:pPr algn="ctr"/>
            <a:r>
              <a:rPr lang="de-AT" sz="1600" dirty="0" smtClean="0"/>
              <a:t>including complex</a:t>
            </a:r>
          </a:p>
          <a:p>
            <a:pPr algn="ctr"/>
            <a:r>
              <a:rPr lang="de-AT" sz="1600" dirty="0"/>
              <a:t>e</a:t>
            </a:r>
            <a:r>
              <a:rPr lang="de-AT" sz="1600" dirty="0" smtClean="0"/>
              <a:t>conomic issues</a:t>
            </a:r>
          </a:p>
          <a:p>
            <a:pPr algn="ctr"/>
            <a:r>
              <a:rPr lang="de-AT" sz="1600" b="1" dirty="0" smtClean="0"/>
              <a:t>Level II</a:t>
            </a:r>
            <a:endParaRPr lang="de-AT" sz="1600" b="1" dirty="0"/>
          </a:p>
        </p:txBody>
      </p:sp>
      <p:sp>
        <p:nvSpPr>
          <p:cNvPr id="7" name="Rechteck 6"/>
          <p:cNvSpPr/>
          <p:nvPr/>
        </p:nvSpPr>
        <p:spPr>
          <a:xfrm>
            <a:off x="971600" y="3204496"/>
            <a:ext cx="705678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1600" dirty="0" smtClean="0"/>
              <a:t>Entrepreneurship</a:t>
            </a:r>
            <a:endParaRPr lang="de-AT" sz="1600" dirty="0"/>
          </a:p>
        </p:txBody>
      </p:sp>
      <p:sp>
        <p:nvSpPr>
          <p:cNvPr id="8" name="Textfeld 5"/>
          <p:cNvSpPr txBox="1"/>
          <p:nvPr/>
        </p:nvSpPr>
        <p:spPr>
          <a:xfrm>
            <a:off x="1757060" y="3344156"/>
            <a:ext cx="5365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de-AT" sz="1600" b="1" dirty="0" smtClean="0"/>
              <a:t>Entrepreneurship as a curricular/didactic orientation</a:t>
            </a:r>
          </a:p>
          <a:p>
            <a:pPr algn="ctr"/>
            <a:r>
              <a:rPr lang="de-AT" sz="1600" b="1" dirty="0" smtClean="0"/>
              <a:t>to determine content of curriculum and skills</a:t>
            </a:r>
            <a:endParaRPr lang="de-AT" sz="1600" b="1" dirty="0"/>
          </a:p>
        </p:txBody>
      </p:sp>
      <p:sp>
        <p:nvSpPr>
          <p:cNvPr id="9" name="Pfeil nach unten 8"/>
          <p:cNvSpPr/>
          <p:nvPr/>
        </p:nvSpPr>
        <p:spPr>
          <a:xfrm>
            <a:off x="2339752" y="4068592"/>
            <a:ext cx="864096" cy="21602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 sz="1600"/>
          </a:p>
        </p:txBody>
      </p:sp>
      <p:sp>
        <p:nvSpPr>
          <p:cNvPr id="10" name="Pfeil nach unten 9"/>
          <p:cNvSpPr/>
          <p:nvPr/>
        </p:nvSpPr>
        <p:spPr>
          <a:xfrm>
            <a:off x="6156176" y="4068592"/>
            <a:ext cx="864096" cy="21602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 sz="1600"/>
          </a:p>
        </p:txBody>
      </p:sp>
      <p:sp>
        <p:nvSpPr>
          <p:cNvPr id="11" name="Textfeld 9"/>
          <p:cNvSpPr txBox="1"/>
          <p:nvPr/>
        </p:nvSpPr>
        <p:spPr>
          <a:xfrm>
            <a:off x="1453343" y="5741476"/>
            <a:ext cx="615264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Level III </a:t>
            </a:r>
            <a:r>
              <a:rPr lang="en-US" sz="1600" dirty="0" smtClean="0"/>
              <a:t>– “Entrepreneurship  as basic qualification of the citizen” </a:t>
            </a:r>
          </a:p>
          <a:p>
            <a:pPr algn="ctr"/>
            <a:r>
              <a:rPr lang="en-US" sz="1200" dirty="0" smtClean="0"/>
              <a:t>(cf. </a:t>
            </a:r>
            <a:r>
              <a:rPr lang="en-US" sz="1200" dirty="0" err="1" smtClean="0"/>
              <a:t>Faltin</a:t>
            </a:r>
            <a:r>
              <a:rPr lang="en-US" sz="1200" dirty="0" smtClean="0"/>
              <a:t>/Zimmer 1998, p. 261)</a:t>
            </a:r>
            <a:endParaRPr lang="en-US" sz="1200" dirty="0"/>
          </a:p>
        </p:txBody>
      </p:sp>
      <p:sp>
        <p:nvSpPr>
          <p:cNvPr id="12" name="Textfeld 10"/>
          <p:cNvSpPr txBox="1"/>
          <p:nvPr/>
        </p:nvSpPr>
        <p:spPr>
          <a:xfrm>
            <a:off x="467544" y="2439561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Social business as entrepreneurship’s contribution to a dynamic </a:t>
            </a:r>
          </a:p>
          <a:p>
            <a:pPr algn="ctr"/>
            <a:r>
              <a:rPr lang="en-US" sz="1600" dirty="0" smtClean="0"/>
              <a:t>civil society and thus to the promotion of counter-hegemonic projects</a:t>
            </a:r>
            <a:endParaRPr lang="en-US" sz="1600" dirty="0"/>
          </a:p>
        </p:txBody>
      </p:sp>
      <p:sp>
        <p:nvSpPr>
          <p:cNvPr id="13" name="Textfeld 12"/>
          <p:cNvSpPr txBox="1"/>
          <p:nvPr/>
        </p:nvSpPr>
        <p:spPr>
          <a:xfrm>
            <a:off x="791580" y="1791489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de-AT" sz="1600" dirty="0" smtClean="0"/>
              <a:t>Promotion of entrepreneurial virtues ranging from the spirit of innovation and motivation to the assumption of responsibility for oneself and society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67544" y="6336704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de-AT" sz="1600" b="1" dirty="0" smtClean="0"/>
              <a:t>Level IV – </a:t>
            </a:r>
            <a:r>
              <a:rPr lang="de-AT" sz="1600" dirty="0" smtClean="0"/>
              <a:t>Transmission of attitudes and skills for a dynamic economy and society</a:t>
            </a:r>
            <a:endParaRPr lang="de-AT" sz="1600" b="1" dirty="0" smtClean="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 smtClean="0"/>
              <a:t>“Principles of construction” for the curriculum for the subject economics at secondary schools in RU and TJ on the basis of the four-level model of entrepreneurship education</a:t>
            </a:r>
            <a:endParaRPr lang="de-AT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de-AT" sz="2400" dirty="0" err="1"/>
              <a:t>Theoretical</a:t>
            </a:r>
            <a:r>
              <a:rPr lang="de-AT" sz="2400" dirty="0"/>
              <a:t> </a:t>
            </a:r>
            <a:r>
              <a:rPr lang="de-AT" sz="2400" dirty="0" err="1" smtClean="0"/>
              <a:t>Aspects</a:t>
            </a:r>
            <a:r>
              <a:rPr lang="de-AT" sz="2400" dirty="0" smtClean="0"/>
              <a:t> I:                   Niklas </a:t>
            </a:r>
            <a:r>
              <a:rPr lang="de-AT" sz="2400" dirty="0" err="1" smtClean="0"/>
              <a:t>Luhmann‘s</a:t>
            </a:r>
            <a:r>
              <a:rPr lang="de-AT" sz="2400" dirty="0" smtClean="0"/>
              <a:t> </a:t>
            </a:r>
            <a:r>
              <a:rPr lang="de-AT" sz="2400" dirty="0"/>
              <a:t>Systems </a:t>
            </a:r>
            <a:r>
              <a:rPr lang="de-AT" sz="2400" dirty="0" err="1" smtClean="0"/>
              <a:t>Theory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3017693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400" dirty="0" smtClean="0"/>
              <a:t>Niklas </a:t>
            </a:r>
            <a:r>
              <a:rPr lang="de-AT" sz="2400" dirty="0" err="1" smtClean="0"/>
              <a:t>Luhmann‘s</a:t>
            </a:r>
            <a:r>
              <a:rPr lang="de-AT" sz="2400" dirty="0" smtClean="0"/>
              <a:t> Systems </a:t>
            </a:r>
            <a:r>
              <a:rPr lang="de-AT" sz="2400" dirty="0" err="1" smtClean="0"/>
              <a:t>Theory</a:t>
            </a:r>
            <a:r>
              <a:rPr lang="de-AT" sz="2400" dirty="0" smtClean="0"/>
              <a:t> </a:t>
            </a:r>
            <a:r>
              <a:rPr lang="de-AT" sz="2400" dirty="0" err="1" smtClean="0"/>
              <a:t>at</a:t>
            </a:r>
            <a:r>
              <a:rPr lang="de-AT" sz="2400" dirty="0" smtClean="0"/>
              <a:t> a </a:t>
            </a:r>
            <a:r>
              <a:rPr lang="de-AT" sz="2400" dirty="0" err="1" smtClean="0"/>
              <a:t>glance</a:t>
            </a:r>
            <a:endParaRPr lang="de-AT" sz="2400" dirty="0"/>
          </a:p>
        </p:txBody>
      </p:sp>
      <p:pic>
        <p:nvPicPr>
          <p:cNvPr id="3076" name="Picture 4" descr="http://images4.wikia.nocookie.net/__cb20120325133127/luhmann/de/images/1/14/Niklas_Luhman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32" y="1772816"/>
            <a:ext cx="2206916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342840"/>
              </p:ext>
            </p:extLst>
          </p:nvPr>
        </p:nvGraphicFramePr>
        <p:xfrm>
          <a:off x="2915816" y="1773104"/>
          <a:ext cx="5436000" cy="24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863867" y="4289028"/>
            <a:ext cx="78845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Systems are </a:t>
            </a:r>
            <a:r>
              <a:rPr lang="en-US" dirty="0" err="1" smtClean="0"/>
              <a:t>autopoietic</a:t>
            </a:r>
            <a:r>
              <a:rPr lang="en-US" dirty="0" smtClean="0"/>
              <a:t> systems.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dirty="0" err="1" smtClean="0"/>
              <a:t>Autopoietic</a:t>
            </a:r>
            <a:r>
              <a:rPr lang="en-US" dirty="0" smtClean="0"/>
              <a:t> systems are operatively closed.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External events may trigger internal processes of </a:t>
            </a:r>
            <a:r>
              <a:rPr lang="en-US" dirty="0" err="1" smtClean="0"/>
              <a:t>autopoietic</a:t>
            </a:r>
            <a:r>
              <a:rPr lang="en-US" dirty="0" smtClean="0"/>
              <a:t> systems  but they cannot determine those processes.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Psychic systems reproduce themselves on the basis of thoughts.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Social systems reproduce themselves on the basis of communication.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production of communications is </a:t>
            </a:r>
            <a:r>
              <a:rPr lang="en-US" dirty="0" smtClean="0"/>
              <a:t>influenced </a:t>
            </a:r>
            <a:r>
              <a:rPr lang="en-US" dirty="0"/>
              <a:t>through </a:t>
            </a:r>
            <a:r>
              <a:rPr lang="en-US" dirty="0" smtClean="0"/>
              <a:t>expectations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The production </a:t>
            </a:r>
            <a:r>
              <a:rPr lang="en-US" dirty="0"/>
              <a:t>of new elements depends on the existing </a:t>
            </a:r>
            <a:r>
              <a:rPr lang="en-US" dirty="0" smtClean="0"/>
              <a:t>elements.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463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sz="2000" dirty="0" err="1" smtClean="0"/>
              <a:t>Organizations</a:t>
            </a:r>
            <a:r>
              <a:rPr lang="de-AT" sz="2000" dirty="0" smtClean="0"/>
              <a:t>, </a:t>
            </a:r>
            <a:r>
              <a:rPr lang="de-AT" sz="2000" dirty="0" err="1" smtClean="0"/>
              <a:t>psychic</a:t>
            </a:r>
            <a:r>
              <a:rPr lang="de-AT" sz="2000" dirty="0" smtClean="0"/>
              <a:t> </a:t>
            </a:r>
            <a:r>
              <a:rPr lang="de-AT" sz="2000" dirty="0" err="1" smtClean="0"/>
              <a:t>systems</a:t>
            </a:r>
            <a:r>
              <a:rPr lang="de-AT" sz="2000" dirty="0" smtClean="0"/>
              <a:t> </a:t>
            </a:r>
            <a:r>
              <a:rPr lang="de-AT" sz="2000" dirty="0" err="1" smtClean="0"/>
              <a:t>and</a:t>
            </a:r>
            <a:r>
              <a:rPr lang="de-AT" sz="2000" dirty="0" smtClean="0"/>
              <a:t> </a:t>
            </a:r>
            <a:r>
              <a:rPr lang="de-AT" sz="2000" dirty="0" err="1" smtClean="0"/>
              <a:t>their</a:t>
            </a:r>
            <a:r>
              <a:rPr lang="de-AT" sz="2000" dirty="0" smtClean="0"/>
              <a:t> </a:t>
            </a:r>
            <a:r>
              <a:rPr lang="de-AT" sz="2000" dirty="0" err="1" smtClean="0"/>
              <a:t>interpenetration</a:t>
            </a:r>
            <a:endParaRPr lang="de-AT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1952790"/>
            <a:ext cx="3960000" cy="3240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AT" sz="1700" b="1" dirty="0" err="1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Organizations</a:t>
            </a:r>
            <a:endParaRPr lang="de-AT" sz="1700" b="1" dirty="0" smtClean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  <a:p>
            <a:r>
              <a:rPr lang="de-AT" sz="1500" dirty="0" err="1" smtClean="0">
                <a:cs typeface="Arial" pitchFamily="34" charset="0"/>
              </a:rPr>
              <a:t>organizations</a:t>
            </a:r>
            <a:r>
              <a:rPr lang="de-AT" sz="1500" dirty="0" smtClean="0">
                <a:cs typeface="Arial" pitchFamily="34" charset="0"/>
              </a:rPr>
              <a:t> </a:t>
            </a:r>
            <a:r>
              <a:rPr lang="de-AT" sz="1500" dirty="0" err="1" smtClean="0">
                <a:cs typeface="Arial" pitchFamily="34" charset="0"/>
              </a:rPr>
              <a:t>re-produce</a:t>
            </a:r>
            <a:r>
              <a:rPr lang="de-AT" sz="1500" dirty="0" smtClean="0">
                <a:cs typeface="Arial" pitchFamily="34" charset="0"/>
              </a:rPr>
              <a:t> </a:t>
            </a:r>
            <a:r>
              <a:rPr lang="de-AT" sz="1500" dirty="0" err="1" smtClean="0">
                <a:cs typeface="Arial" pitchFamily="34" charset="0"/>
              </a:rPr>
              <a:t>themselves</a:t>
            </a:r>
            <a:r>
              <a:rPr lang="de-AT" sz="1500" dirty="0" smtClean="0">
                <a:cs typeface="Arial" pitchFamily="34" charset="0"/>
              </a:rPr>
              <a:t> on </a:t>
            </a:r>
            <a:r>
              <a:rPr lang="de-AT" sz="1500" dirty="0" err="1" smtClean="0">
                <a:cs typeface="Arial" pitchFamily="34" charset="0"/>
              </a:rPr>
              <a:t>the</a:t>
            </a:r>
            <a:r>
              <a:rPr lang="de-AT" sz="1500" dirty="0" smtClean="0">
                <a:cs typeface="Arial" pitchFamily="34" charset="0"/>
              </a:rPr>
              <a:t> </a:t>
            </a:r>
            <a:r>
              <a:rPr lang="de-AT" sz="1500" dirty="0" err="1" smtClean="0">
                <a:cs typeface="Arial" pitchFamily="34" charset="0"/>
              </a:rPr>
              <a:t>basis</a:t>
            </a:r>
            <a:r>
              <a:rPr lang="de-AT" sz="1500" dirty="0" smtClean="0">
                <a:cs typeface="Arial" pitchFamily="34" charset="0"/>
              </a:rPr>
              <a:t> </a:t>
            </a:r>
            <a:r>
              <a:rPr lang="de-AT" sz="1500" dirty="0" err="1" smtClean="0">
                <a:cs typeface="Arial" pitchFamily="34" charset="0"/>
              </a:rPr>
              <a:t>of</a:t>
            </a:r>
            <a:r>
              <a:rPr lang="de-AT" sz="1500" dirty="0" smtClean="0">
                <a:cs typeface="Arial" pitchFamily="34" charset="0"/>
              </a:rPr>
              <a:t> </a:t>
            </a:r>
            <a:r>
              <a:rPr lang="de-AT" sz="1500" dirty="0" err="1" smtClean="0">
                <a:cs typeface="Arial" pitchFamily="34" charset="0"/>
              </a:rPr>
              <a:t>decisions</a:t>
            </a:r>
            <a:r>
              <a:rPr lang="de-AT" sz="1500" dirty="0" smtClean="0">
                <a:cs typeface="Arial" pitchFamily="34" charset="0"/>
              </a:rPr>
              <a:t>.</a:t>
            </a:r>
          </a:p>
          <a:p>
            <a:r>
              <a:rPr lang="de-AT" sz="1500" dirty="0" err="1" smtClean="0">
                <a:cs typeface="Arial" pitchFamily="34" charset="0"/>
              </a:rPr>
              <a:t>Decisions</a:t>
            </a:r>
            <a:r>
              <a:rPr lang="de-AT" sz="1500" dirty="0" smtClean="0">
                <a:cs typeface="Arial" pitchFamily="34" charset="0"/>
              </a:rPr>
              <a:t> </a:t>
            </a:r>
            <a:r>
              <a:rPr lang="de-AT" sz="1500" dirty="0" err="1" smtClean="0">
                <a:cs typeface="Arial" pitchFamily="34" charset="0"/>
              </a:rPr>
              <a:t>are</a:t>
            </a:r>
            <a:r>
              <a:rPr lang="de-AT" sz="1500" dirty="0">
                <a:cs typeface="Arial" pitchFamily="34" charset="0"/>
              </a:rPr>
              <a:t> </a:t>
            </a:r>
            <a:r>
              <a:rPr lang="de-AT" sz="1500" dirty="0" smtClean="0">
                <a:cs typeface="Arial" pitchFamily="34" charset="0"/>
              </a:rPr>
              <a:t>a </a:t>
            </a:r>
            <a:r>
              <a:rPr lang="de-AT" sz="1500" dirty="0" err="1" smtClean="0">
                <a:cs typeface="Arial" pitchFamily="34" charset="0"/>
              </a:rPr>
              <a:t>specific</a:t>
            </a:r>
            <a:r>
              <a:rPr lang="de-AT" sz="1500" dirty="0" smtClean="0">
                <a:cs typeface="Arial" pitchFamily="34" charset="0"/>
              </a:rPr>
              <a:t> form </a:t>
            </a:r>
            <a:r>
              <a:rPr lang="de-AT" sz="1500" dirty="0" err="1" smtClean="0">
                <a:cs typeface="Arial" pitchFamily="34" charset="0"/>
              </a:rPr>
              <a:t>of</a:t>
            </a:r>
            <a:r>
              <a:rPr lang="de-AT" sz="1500" dirty="0" smtClean="0">
                <a:cs typeface="Arial" pitchFamily="34" charset="0"/>
              </a:rPr>
              <a:t> </a:t>
            </a:r>
            <a:r>
              <a:rPr lang="de-AT" sz="1500" dirty="0" err="1" smtClean="0">
                <a:cs typeface="Arial" pitchFamily="34" charset="0"/>
              </a:rPr>
              <a:t>communication</a:t>
            </a:r>
            <a:r>
              <a:rPr lang="de-AT" sz="1500" dirty="0" smtClean="0">
                <a:cs typeface="Arial" pitchFamily="34" charset="0"/>
              </a:rPr>
              <a:t>.</a:t>
            </a:r>
          </a:p>
          <a:p>
            <a:r>
              <a:rPr lang="de-AT" sz="1500" dirty="0" err="1" smtClean="0">
                <a:cs typeface="Arial" pitchFamily="34" charset="0"/>
              </a:rPr>
              <a:t>Decisions</a:t>
            </a:r>
            <a:r>
              <a:rPr lang="de-AT" sz="1500" dirty="0" smtClean="0">
                <a:cs typeface="Arial" pitchFamily="34" charset="0"/>
              </a:rPr>
              <a:t> </a:t>
            </a:r>
            <a:r>
              <a:rPr lang="de-AT" sz="1500" dirty="0" err="1" smtClean="0">
                <a:cs typeface="Arial" pitchFamily="34" charset="0"/>
              </a:rPr>
              <a:t>are</a:t>
            </a:r>
            <a:r>
              <a:rPr lang="de-AT" sz="1500" dirty="0" smtClean="0">
                <a:cs typeface="Arial" pitchFamily="34" charset="0"/>
              </a:rPr>
              <a:t> </a:t>
            </a:r>
            <a:r>
              <a:rPr lang="de-AT" sz="1500" dirty="0" err="1" smtClean="0">
                <a:cs typeface="Arial" pitchFamily="34" charset="0"/>
              </a:rPr>
              <a:t>influenced</a:t>
            </a:r>
            <a:r>
              <a:rPr lang="de-AT" sz="1500" dirty="0" smtClean="0">
                <a:cs typeface="Arial" pitchFamily="34" charset="0"/>
              </a:rPr>
              <a:t> </a:t>
            </a:r>
            <a:r>
              <a:rPr lang="de-AT" sz="1500" dirty="0" err="1" smtClean="0">
                <a:cs typeface="Arial" pitchFamily="34" charset="0"/>
              </a:rPr>
              <a:t>by</a:t>
            </a:r>
            <a:r>
              <a:rPr lang="de-AT" sz="1500" dirty="0" smtClean="0">
                <a:cs typeface="Arial" pitchFamily="34" charset="0"/>
              </a:rPr>
              <a:t> </a:t>
            </a:r>
            <a:r>
              <a:rPr lang="de-AT" sz="1500" dirty="0" err="1" smtClean="0">
                <a:cs typeface="Arial" pitchFamily="34" charset="0"/>
              </a:rPr>
              <a:t>decision</a:t>
            </a:r>
            <a:r>
              <a:rPr lang="de-AT" sz="1500" dirty="0" smtClean="0">
                <a:cs typeface="Arial" pitchFamily="34" charset="0"/>
              </a:rPr>
              <a:t> </a:t>
            </a:r>
            <a:r>
              <a:rPr lang="de-AT" sz="1500" dirty="0" err="1" smtClean="0">
                <a:cs typeface="Arial" pitchFamily="34" charset="0"/>
              </a:rPr>
              <a:t>premises</a:t>
            </a:r>
            <a:r>
              <a:rPr lang="de-AT" sz="1500" dirty="0" smtClean="0">
                <a:cs typeface="Arial" pitchFamily="34" charset="0"/>
              </a:rPr>
              <a:t>.</a:t>
            </a:r>
          </a:p>
          <a:p>
            <a:r>
              <a:rPr lang="de-AT" sz="1500" dirty="0" err="1" smtClean="0">
                <a:cs typeface="Arial" pitchFamily="34" charset="0"/>
              </a:rPr>
              <a:t>There</a:t>
            </a:r>
            <a:r>
              <a:rPr lang="de-AT" sz="1500" dirty="0" smtClean="0">
                <a:cs typeface="Arial" pitchFamily="34" charset="0"/>
              </a:rPr>
              <a:t> </a:t>
            </a:r>
            <a:r>
              <a:rPr lang="de-AT" sz="1500" dirty="0" err="1" smtClean="0">
                <a:cs typeface="Arial" pitchFamily="34" charset="0"/>
              </a:rPr>
              <a:t>are</a:t>
            </a:r>
            <a:r>
              <a:rPr lang="de-AT" sz="1500" dirty="0" smtClean="0">
                <a:cs typeface="Arial" pitchFamily="34" charset="0"/>
              </a:rPr>
              <a:t> </a:t>
            </a:r>
            <a:r>
              <a:rPr lang="de-AT" sz="1500" dirty="0" err="1" smtClean="0">
                <a:cs typeface="Arial" pitchFamily="34" charset="0"/>
              </a:rPr>
              <a:t>three</a:t>
            </a:r>
            <a:r>
              <a:rPr lang="de-AT" sz="1500" dirty="0" smtClean="0">
                <a:cs typeface="Arial" pitchFamily="34" charset="0"/>
              </a:rPr>
              <a:t> </a:t>
            </a:r>
            <a:r>
              <a:rPr lang="de-AT" sz="1500" dirty="0" err="1" smtClean="0">
                <a:cs typeface="Arial" pitchFamily="34" charset="0"/>
              </a:rPr>
              <a:t>types</a:t>
            </a:r>
            <a:r>
              <a:rPr lang="de-AT" sz="1500" dirty="0" smtClean="0">
                <a:cs typeface="Arial" pitchFamily="34" charset="0"/>
              </a:rPr>
              <a:t> </a:t>
            </a:r>
            <a:r>
              <a:rPr lang="de-AT" sz="1500" dirty="0" err="1" smtClean="0">
                <a:cs typeface="Arial" pitchFamily="34" charset="0"/>
              </a:rPr>
              <a:t>of</a:t>
            </a:r>
            <a:r>
              <a:rPr lang="de-AT" sz="1500" dirty="0" smtClean="0">
                <a:cs typeface="Arial" pitchFamily="34" charset="0"/>
              </a:rPr>
              <a:t> </a:t>
            </a:r>
            <a:r>
              <a:rPr lang="de-AT" sz="1500" dirty="0" err="1" smtClean="0">
                <a:cs typeface="Arial" pitchFamily="34" charset="0"/>
              </a:rPr>
              <a:t>decision</a:t>
            </a:r>
            <a:r>
              <a:rPr lang="de-AT" sz="1500" dirty="0" smtClean="0">
                <a:cs typeface="Arial" pitchFamily="34" charset="0"/>
              </a:rPr>
              <a:t> </a:t>
            </a:r>
            <a:r>
              <a:rPr lang="de-AT" sz="1500" dirty="0" err="1" smtClean="0">
                <a:cs typeface="Arial" pitchFamily="34" charset="0"/>
              </a:rPr>
              <a:t>premises</a:t>
            </a:r>
            <a:r>
              <a:rPr lang="de-AT" sz="1500" dirty="0" smtClean="0">
                <a:cs typeface="Arial" pitchFamily="34" charset="0"/>
              </a:rPr>
              <a:t>:</a:t>
            </a:r>
            <a:endParaRPr lang="de-AT" sz="1400" dirty="0" smtClean="0">
              <a:cs typeface="Arial" pitchFamily="34" charset="0"/>
            </a:endParaRPr>
          </a:p>
          <a:p>
            <a:pPr lvl="1"/>
            <a:r>
              <a:rPr lang="de-AT" sz="1400" dirty="0" smtClean="0">
                <a:cs typeface="Arial" pitchFamily="34" charset="0"/>
              </a:rPr>
              <a:t>Programmes </a:t>
            </a:r>
            <a:r>
              <a:rPr lang="de-AT" sz="1400" dirty="0" err="1" smtClean="0">
                <a:cs typeface="Arial" pitchFamily="34" charset="0"/>
              </a:rPr>
              <a:t>define</a:t>
            </a:r>
            <a:r>
              <a:rPr lang="de-AT" sz="1400" dirty="0" smtClean="0">
                <a:cs typeface="Arial" pitchFamily="34" charset="0"/>
              </a:rPr>
              <a:t> </a:t>
            </a:r>
            <a:r>
              <a:rPr lang="de-AT" sz="1400" dirty="0" err="1" smtClean="0">
                <a:cs typeface="Arial" pitchFamily="34" charset="0"/>
              </a:rPr>
              <a:t>conditions</a:t>
            </a:r>
            <a:r>
              <a:rPr lang="de-AT" sz="1400" dirty="0" smtClean="0">
                <a:cs typeface="Arial" pitchFamily="34" charset="0"/>
              </a:rPr>
              <a:t> </a:t>
            </a:r>
            <a:r>
              <a:rPr lang="de-AT" sz="1400" dirty="0" err="1" smtClean="0">
                <a:cs typeface="Arial" pitchFamily="34" charset="0"/>
              </a:rPr>
              <a:t>for</a:t>
            </a:r>
            <a:r>
              <a:rPr lang="de-AT" sz="1400" dirty="0" smtClean="0">
                <a:cs typeface="Arial" pitchFamily="34" charset="0"/>
              </a:rPr>
              <a:t> </a:t>
            </a:r>
            <a:r>
              <a:rPr lang="de-AT" sz="1400" dirty="0" err="1" smtClean="0">
                <a:cs typeface="Arial" pitchFamily="34" charset="0"/>
              </a:rPr>
              <a:t>correct</a:t>
            </a:r>
            <a:r>
              <a:rPr lang="de-AT" sz="1400" dirty="0" smtClean="0">
                <a:cs typeface="Arial" pitchFamily="34" charset="0"/>
              </a:rPr>
              <a:t> </a:t>
            </a:r>
            <a:r>
              <a:rPr lang="de-AT" sz="1400" dirty="0" err="1" smtClean="0">
                <a:cs typeface="Arial" pitchFamily="34" charset="0"/>
              </a:rPr>
              <a:t>decision</a:t>
            </a:r>
            <a:r>
              <a:rPr lang="de-AT" sz="1400" dirty="0" smtClean="0">
                <a:cs typeface="Arial" pitchFamily="34" charset="0"/>
              </a:rPr>
              <a:t> </a:t>
            </a:r>
            <a:r>
              <a:rPr lang="de-AT" sz="1400" dirty="0" err="1" smtClean="0">
                <a:cs typeface="Arial" pitchFamily="34" charset="0"/>
              </a:rPr>
              <a:t>making</a:t>
            </a:r>
            <a:r>
              <a:rPr lang="de-AT" sz="1400" dirty="0" smtClean="0">
                <a:cs typeface="Arial" pitchFamily="34" charset="0"/>
              </a:rPr>
              <a:t>. </a:t>
            </a:r>
          </a:p>
          <a:p>
            <a:pPr lvl="1"/>
            <a:r>
              <a:rPr lang="de-AT" sz="1400" dirty="0" smtClean="0">
                <a:cs typeface="Arial" pitchFamily="34" charset="0"/>
              </a:rPr>
              <a:t>Personell </a:t>
            </a:r>
            <a:r>
              <a:rPr lang="de-AT" sz="1400" dirty="0" err="1" smtClean="0">
                <a:cs typeface="Arial" pitchFamily="34" charset="0"/>
              </a:rPr>
              <a:t>concerns</a:t>
            </a:r>
            <a:r>
              <a:rPr lang="de-AT" sz="1400" dirty="0" smtClean="0">
                <a:cs typeface="Arial" pitchFamily="34" charset="0"/>
              </a:rPr>
              <a:t> </a:t>
            </a:r>
            <a:r>
              <a:rPr lang="de-AT" sz="1400" dirty="0" err="1" smtClean="0">
                <a:cs typeface="Arial" pitchFamily="34" charset="0"/>
              </a:rPr>
              <a:t>the</a:t>
            </a:r>
            <a:r>
              <a:rPr lang="de-AT" sz="1400" dirty="0" smtClean="0">
                <a:cs typeface="Arial" pitchFamily="34" charset="0"/>
              </a:rPr>
              <a:t> </a:t>
            </a:r>
            <a:r>
              <a:rPr lang="de-AT" sz="1400" dirty="0" err="1" smtClean="0">
                <a:cs typeface="Arial" pitchFamily="34" charset="0"/>
              </a:rPr>
              <a:t>recruitment</a:t>
            </a:r>
            <a:r>
              <a:rPr lang="de-AT" sz="1400" dirty="0" smtClean="0">
                <a:cs typeface="Arial" pitchFamily="34" charset="0"/>
              </a:rPr>
              <a:t> </a:t>
            </a:r>
            <a:r>
              <a:rPr lang="de-AT" sz="1400" dirty="0" err="1" smtClean="0">
                <a:cs typeface="Arial" pitchFamily="34" charset="0"/>
              </a:rPr>
              <a:t>of</a:t>
            </a:r>
            <a:r>
              <a:rPr lang="de-AT" sz="1400" dirty="0" smtClean="0">
                <a:cs typeface="Arial" pitchFamily="34" charset="0"/>
              </a:rPr>
              <a:t> personell. </a:t>
            </a:r>
          </a:p>
          <a:p>
            <a:pPr lvl="1"/>
            <a:r>
              <a:rPr lang="de-AT" sz="1400" dirty="0" smtClean="0">
                <a:cs typeface="Arial" pitchFamily="34" charset="0"/>
              </a:rPr>
              <a:t>Communication </a:t>
            </a:r>
            <a:r>
              <a:rPr lang="de-AT" sz="1400" dirty="0" err="1" smtClean="0">
                <a:cs typeface="Arial" pitchFamily="34" charset="0"/>
              </a:rPr>
              <a:t>channels</a:t>
            </a:r>
            <a:r>
              <a:rPr lang="de-AT" sz="1400" dirty="0" smtClean="0">
                <a:cs typeface="Arial" pitchFamily="34" charset="0"/>
              </a:rPr>
              <a:t> </a:t>
            </a:r>
            <a:r>
              <a:rPr lang="de-AT" sz="1400" dirty="0" err="1" smtClean="0">
                <a:cs typeface="Arial" pitchFamily="34" charset="0"/>
              </a:rPr>
              <a:t>regulate</a:t>
            </a:r>
            <a:r>
              <a:rPr lang="de-AT" sz="1400" dirty="0" smtClean="0">
                <a:cs typeface="Arial" pitchFamily="34" charset="0"/>
              </a:rPr>
              <a:t> </a:t>
            </a:r>
            <a:r>
              <a:rPr lang="de-AT" sz="1400" dirty="0" err="1" smtClean="0">
                <a:cs typeface="Arial" pitchFamily="34" charset="0"/>
              </a:rPr>
              <a:t>the</a:t>
            </a:r>
            <a:r>
              <a:rPr lang="de-AT" sz="1400" dirty="0" smtClean="0">
                <a:cs typeface="Arial" pitchFamily="34" charset="0"/>
              </a:rPr>
              <a:t> </a:t>
            </a:r>
            <a:r>
              <a:rPr lang="de-AT" sz="1400" dirty="0" err="1" smtClean="0">
                <a:cs typeface="Arial" pitchFamily="34" charset="0"/>
              </a:rPr>
              <a:t>communication</a:t>
            </a:r>
            <a:r>
              <a:rPr lang="de-AT" sz="1400" dirty="0" smtClean="0">
                <a:cs typeface="Arial" pitchFamily="34" charset="0"/>
              </a:rPr>
              <a:t> in </a:t>
            </a:r>
            <a:r>
              <a:rPr lang="de-AT" sz="1400" dirty="0" err="1" smtClean="0">
                <a:cs typeface="Arial" pitchFamily="34" charset="0"/>
              </a:rPr>
              <a:t>the</a:t>
            </a:r>
            <a:r>
              <a:rPr lang="de-AT" sz="1400" dirty="0" smtClean="0">
                <a:cs typeface="Arial" pitchFamily="34" charset="0"/>
              </a:rPr>
              <a:t> </a:t>
            </a:r>
            <a:r>
              <a:rPr lang="de-AT" sz="1400" dirty="0" err="1" smtClean="0">
                <a:cs typeface="Arial" pitchFamily="34" charset="0"/>
              </a:rPr>
              <a:t>organization</a:t>
            </a:r>
            <a:r>
              <a:rPr lang="de-AT" sz="1400" dirty="0" smtClean="0">
                <a:cs typeface="Arial" pitchFamily="34" charset="0"/>
              </a:rPr>
              <a:t>. </a:t>
            </a:r>
            <a:endParaRPr lang="de-AT" sz="1400" dirty="0">
              <a:cs typeface="Arial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544" y="5193304"/>
            <a:ext cx="3960000" cy="1476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AT" sz="1700" b="1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Psychic</a:t>
            </a:r>
            <a:r>
              <a:rPr lang="de-AT" sz="17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AT" sz="1700" b="1" dirty="0" err="1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systems</a:t>
            </a:r>
            <a:endParaRPr lang="de-AT" sz="1700" b="1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1500" dirty="0" smtClean="0">
                <a:cs typeface="Arial" pitchFamily="34" charset="0"/>
              </a:rPr>
              <a:t>Psychic </a:t>
            </a:r>
            <a:r>
              <a:rPr lang="en-US" sz="1500" dirty="0">
                <a:cs typeface="Arial" pitchFamily="34" charset="0"/>
              </a:rPr>
              <a:t>systems are constituted on the basis of a self-referential relations of </a:t>
            </a:r>
            <a:r>
              <a:rPr lang="en-US" sz="1500" dirty="0" smtClean="0">
                <a:cs typeface="Arial" pitchFamily="34" charset="0"/>
              </a:rPr>
              <a:t>consciousness.</a:t>
            </a:r>
            <a:endParaRPr lang="de-AT" sz="1400" dirty="0">
              <a:cs typeface="Arial" pitchFamily="34" charset="0"/>
            </a:endParaRPr>
          </a:p>
          <a:p>
            <a:endParaRPr lang="de-AT" sz="1600" dirty="0">
              <a:cs typeface="Arial" pitchFamily="34" charset="0"/>
            </a:endParaRPr>
          </a:p>
        </p:txBody>
      </p:sp>
      <p:sp>
        <p:nvSpPr>
          <p:cNvPr id="5" name="Inhaltsplatzhalter 3"/>
          <p:cNvSpPr txBox="1">
            <a:spLocks/>
          </p:cNvSpPr>
          <p:nvPr/>
        </p:nvSpPr>
        <p:spPr bwMode="auto">
          <a:xfrm>
            <a:off x="4716000" y="1953328"/>
            <a:ext cx="4068000" cy="44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Autofit/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532481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8575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74638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457AA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274638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A991C0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613" indent="-265113" algn="l" rtl="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AT" sz="16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Relation </a:t>
            </a:r>
            <a:r>
              <a:rPr lang="de-AT" sz="1600" b="1" dirty="0" err="1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between</a:t>
            </a:r>
            <a:r>
              <a:rPr lang="de-AT" sz="16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AT" sz="1600" b="1" dirty="0" err="1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organizations</a:t>
            </a:r>
            <a:r>
              <a:rPr lang="de-AT" sz="16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AT" sz="1600" b="1" dirty="0" err="1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and</a:t>
            </a:r>
            <a:r>
              <a:rPr lang="de-AT" sz="16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AT" sz="1600" b="1" dirty="0" err="1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psychic</a:t>
            </a:r>
            <a:r>
              <a:rPr lang="de-AT" sz="16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de-AT" sz="1600" b="1" dirty="0" err="1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systems</a:t>
            </a:r>
            <a:endParaRPr lang="de-AT" sz="1600" b="1" dirty="0" smtClean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1400" dirty="0">
                <a:cs typeface="Arial" pitchFamily="34" charset="0"/>
              </a:rPr>
              <a:t>Without psychic systems social systems are impossible – </a:t>
            </a:r>
            <a:r>
              <a:rPr lang="en-US" sz="1400" dirty="0" smtClean="0">
                <a:cs typeface="Arial" pitchFamily="34" charset="0"/>
              </a:rPr>
              <a:t>and probably </a:t>
            </a:r>
            <a:r>
              <a:rPr lang="en-US" sz="1400" dirty="0">
                <a:cs typeface="Arial" pitchFamily="34" charset="0"/>
              </a:rPr>
              <a:t>vice versa.</a:t>
            </a:r>
            <a:endParaRPr lang="en-US" sz="1400" dirty="0" smtClean="0">
              <a:cs typeface="Arial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1400" dirty="0" smtClean="0">
                <a:cs typeface="Arial" pitchFamily="34" charset="0"/>
              </a:rPr>
              <a:t>There </a:t>
            </a:r>
            <a:r>
              <a:rPr lang="en-US" sz="1400" dirty="0">
                <a:cs typeface="Arial" pitchFamily="34" charset="0"/>
              </a:rPr>
              <a:t>merely exists a </a:t>
            </a:r>
            <a:r>
              <a:rPr lang="en-US" sz="1400" dirty="0" smtClean="0">
                <a:cs typeface="Arial" pitchFamily="34" charset="0"/>
              </a:rPr>
              <a:t>relation of </a:t>
            </a:r>
            <a:r>
              <a:rPr lang="en-US" sz="1400" dirty="0">
                <a:cs typeface="Arial" pitchFamily="34" charset="0"/>
              </a:rPr>
              <a:t>structural coupling: both types of systems are </a:t>
            </a:r>
            <a:r>
              <a:rPr lang="en-US" sz="1400" i="1" dirty="0">
                <a:cs typeface="Arial" pitchFamily="34" charset="0"/>
              </a:rPr>
              <a:t>structurally </a:t>
            </a:r>
            <a:r>
              <a:rPr lang="en-US" sz="1400" dirty="0">
                <a:cs typeface="Arial" pitchFamily="34" charset="0"/>
              </a:rPr>
              <a:t>adapted to each other in a </a:t>
            </a:r>
            <a:r>
              <a:rPr lang="en-US" sz="1400" dirty="0" smtClean="0">
                <a:cs typeface="Arial" pitchFamily="34" charset="0"/>
              </a:rPr>
              <a:t>way which </a:t>
            </a:r>
            <a:r>
              <a:rPr lang="en-US" sz="1400" dirty="0">
                <a:cs typeface="Arial" pitchFamily="34" charset="0"/>
              </a:rPr>
              <a:t>allows for mutual </a:t>
            </a:r>
            <a:r>
              <a:rPr lang="en-US" sz="1400" dirty="0" smtClean="0">
                <a:cs typeface="Arial" pitchFamily="34" charset="0"/>
              </a:rPr>
              <a:t>irritation.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1400" dirty="0">
                <a:cs typeface="Arial" pitchFamily="34" charset="0"/>
              </a:rPr>
              <a:t>Because of their structural coupling social systems can </a:t>
            </a:r>
            <a:r>
              <a:rPr lang="en-US" sz="1400" dirty="0" smtClean="0">
                <a:cs typeface="Arial" pitchFamily="34" charset="0"/>
              </a:rPr>
              <a:t>expect their </a:t>
            </a:r>
            <a:r>
              <a:rPr lang="en-US" sz="1400" dirty="0">
                <a:cs typeface="Arial" pitchFamily="34" charset="0"/>
              </a:rPr>
              <a:t>communications to cause irritations in the psychic systems and to receive irritations </a:t>
            </a:r>
            <a:r>
              <a:rPr lang="en-US" sz="1400" dirty="0" smtClean="0">
                <a:cs typeface="Arial" pitchFamily="34" charset="0"/>
              </a:rPr>
              <a:t>from the </a:t>
            </a:r>
            <a:r>
              <a:rPr lang="en-US" sz="1400" dirty="0">
                <a:cs typeface="Arial" pitchFamily="34" charset="0"/>
              </a:rPr>
              <a:t>psychic systems when necessary</a:t>
            </a:r>
            <a:r>
              <a:rPr lang="en-US" sz="1400" dirty="0" smtClean="0">
                <a:cs typeface="Arial" pitchFamily="34" charset="0"/>
              </a:rPr>
              <a:t>.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1400" dirty="0" smtClean="0">
                <a:cs typeface="Arial" pitchFamily="34" charset="0"/>
              </a:rPr>
              <a:t>Psychic </a:t>
            </a:r>
            <a:r>
              <a:rPr lang="en-US" sz="1400" dirty="0">
                <a:cs typeface="Arial" pitchFamily="34" charset="0"/>
              </a:rPr>
              <a:t>processes are </a:t>
            </a:r>
            <a:r>
              <a:rPr lang="en-US" sz="1400" dirty="0" err="1">
                <a:cs typeface="Arial" pitchFamily="34" charset="0"/>
              </a:rPr>
              <a:t>synchronised</a:t>
            </a:r>
            <a:r>
              <a:rPr lang="en-US" sz="1400" dirty="0">
                <a:cs typeface="Arial" pitchFamily="34" charset="0"/>
              </a:rPr>
              <a:t> with </a:t>
            </a:r>
            <a:r>
              <a:rPr lang="en-US" sz="1400" dirty="0" smtClean="0">
                <a:cs typeface="Arial" pitchFamily="34" charset="0"/>
              </a:rPr>
              <a:t>communication processes </a:t>
            </a:r>
            <a:r>
              <a:rPr lang="en-US" sz="1400" dirty="0">
                <a:cs typeface="Arial" pitchFamily="34" charset="0"/>
              </a:rPr>
              <a:t>and, in this way, they </a:t>
            </a:r>
            <a:r>
              <a:rPr lang="en-US" sz="1400" dirty="0" smtClean="0">
                <a:cs typeface="Arial" pitchFamily="34" charset="0"/>
              </a:rPr>
              <a:t>“know” </a:t>
            </a:r>
            <a:r>
              <a:rPr lang="en-US" sz="1400" dirty="0">
                <a:cs typeface="Arial" pitchFamily="34" charset="0"/>
              </a:rPr>
              <a:t>when </a:t>
            </a:r>
            <a:r>
              <a:rPr lang="en-US" sz="1400" dirty="0" smtClean="0">
                <a:cs typeface="Arial" pitchFamily="34" charset="0"/>
              </a:rPr>
              <a:t>to contribute </a:t>
            </a:r>
            <a:r>
              <a:rPr lang="en-US" sz="1400" dirty="0">
                <a:cs typeface="Arial" pitchFamily="34" charset="0"/>
              </a:rPr>
              <a:t>irritations to the </a:t>
            </a:r>
            <a:r>
              <a:rPr lang="en-US" sz="1400" dirty="0" smtClean="0">
                <a:cs typeface="Arial" pitchFamily="34" charset="0"/>
              </a:rPr>
              <a:t>communication process </a:t>
            </a:r>
            <a:r>
              <a:rPr lang="en-US" sz="1400" dirty="0">
                <a:cs typeface="Arial" pitchFamily="34" charset="0"/>
              </a:rPr>
              <a:t>in order to make the reproduction of the social system possible.</a:t>
            </a:r>
            <a:endParaRPr lang="de-AT" sz="1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667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2405" y="2009384"/>
            <a:ext cx="7740000" cy="11321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de-AT" sz="2400" dirty="0" err="1"/>
              <a:t>Theoretical</a:t>
            </a:r>
            <a:r>
              <a:rPr lang="de-AT" sz="2400" dirty="0"/>
              <a:t> </a:t>
            </a:r>
            <a:r>
              <a:rPr lang="de-AT" sz="2400" dirty="0" err="1" smtClean="0"/>
              <a:t>Aspects</a:t>
            </a:r>
            <a:r>
              <a:rPr lang="de-AT" sz="2400" dirty="0" smtClean="0"/>
              <a:t> II:                          John W. </a:t>
            </a:r>
            <a:r>
              <a:rPr lang="de-AT" sz="2400" dirty="0" err="1" smtClean="0"/>
              <a:t>Meyer‘s</a:t>
            </a:r>
            <a:r>
              <a:rPr lang="de-AT" sz="2400" dirty="0" smtClean="0"/>
              <a:t> New-</a:t>
            </a:r>
            <a:r>
              <a:rPr lang="de-AT" sz="2400" dirty="0" err="1" smtClean="0"/>
              <a:t>Institutionalism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3397700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Structure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presentation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52000" y="1839258"/>
            <a:ext cx="8640000" cy="4387988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AT" sz="2000" b="1" dirty="0"/>
              <a:t>T</a:t>
            </a:r>
            <a:r>
              <a:rPr lang="de-AT" sz="2000" b="1" dirty="0" smtClean="0"/>
              <a:t>he </a:t>
            </a:r>
            <a:r>
              <a:rPr lang="de-AT" sz="2000" b="1" dirty="0" err="1" smtClean="0"/>
              <a:t>society</a:t>
            </a:r>
            <a:r>
              <a:rPr lang="de-AT" sz="2000" b="1" dirty="0" smtClean="0"/>
              <a:t> of </a:t>
            </a:r>
            <a:r>
              <a:rPr lang="de-AT" sz="2000" b="1" dirty="0" err="1" smtClean="0"/>
              <a:t>transition</a:t>
            </a:r>
            <a:r>
              <a:rPr lang="de-AT" sz="2000" b="1" dirty="0" smtClean="0"/>
              <a:t> countries: A </a:t>
            </a:r>
            <a:r>
              <a:rPr lang="de-AT" sz="2000" b="1" dirty="0" err="1" smtClean="0"/>
              <a:t>short</a:t>
            </a:r>
            <a:r>
              <a:rPr lang="de-AT" sz="2000" b="1" dirty="0" smtClean="0"/>
              <a:t> </a:t>
            </a:r>
            <a:r>
              <a:rPr lang="de-AT" sz="2000" b="1" smtClean="0"/>
              <a:t>insight</a:t>
            </a:r>
            <a:endParaRPr lang="de-AT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de-AT" sz="2000" b="1" dirty="0" smtClean="0"/>
              <a:t>Change </a:t>
            </a:r>
            <a:r>
              <a:rPr lang="de-AT" sz="2000" b="1" dirty="0" err="1" smtClean="0"/>
              <a:t>through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Entrepreneurship</a:t>
            </a:r>
            <a:r>
              <a:rPr lang="de-AT" sz="2000" b="1" dirty="0" smtClean="0"/>
              <a:t> Education:           TEMPUS </a:t>
            </a:r>
            <a:r>
              <a:rPr lang="de-AT" sz="2000" b="1" dirty="0" err="1" smtClean="0"/>
              <a:t>project</a:t>
            </a:r>
            <a:r>
              <a:rPr lang="de-AT" sz="2000" b="1" dirty="0" smtClean="0"/>
              <a:t> </a:t>
            </a:r>
            <a:r>
              <a:rPr lang="de-AT" sz="2000" b="1" dirty="0"/>
              <a:t>EINSEE – RU-TJ </a:t>
            </a:r>
            <a:endParaRPr lang="de-AT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de-AT" sz="2000" b="1" dirty="0" err="1" smtClean="0"/>
              <a:t>Theoretical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aspects</a:t>
            </a:r>
            <a:r>
              <a:rPr lang="de-AT" sz="2000" b="1" dirty="0" smtClean="0"/>
              <a:t>: Niklas Luhmann </a:t>
            </a:r>
            <a:r>
              <a:rPr lang="de-AT" sz="2000" b="1" dirty="0" err="1" smtClean="0"/>
              <a:t>and</a:t>
            </a:r>
            <a:r>
              <a:rPr lang="de-AT" sz="2000" b="1" dirty="0" smtClean="0"/>
              <a:t> John W. Meyer – Systems </a:t>
            </a:r>
            <a:r>
              <a:rPr lang="de-AT" sz="2000" b="1" dirty="0" err="1" smtClean="0"/>
              <a:t>Theory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and</a:t>
            </a:r>
            <a:r>
              <a:rPr lang="de-AT" sz="2000" b="1" dirty="0" smtClean="0"/>
              <a:t> New-</a:t>
            </a:r>
            <a:r>
              <a:rPr lang="de-AT" sz="2000" b="1" dirty="0" err="1" smtClean="0"/>
              <a:t>Institutionalism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at</a:t>
            </a:r>
            <a:r>
              <a:rPr lang="de-AT" sz="2000" b="1" dirty="0" smtClean="0"/>
              <a:t> a </a:t>
            </a:r>
            <a:r>
              <a:rPr lang="de-AT" sz="2000" b="1" dirty="0" err="1" smtClean="0"/>
              <a:t>glance</a:t>
            </a:r>
            <a:endParaRPr lang="de-AT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de-AT" sz="2000" b="1" dirty="0" err="1" smtClean="0"/>
              <a:t>Confines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and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possibilities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of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change</a:t>
            </a:r>
            <a:r>
              <a:rPr lang="de-AT" sz="2000" b="1" dirty="0" smtClean="0"/>
              <a:t> in </a:t>
            </a:r>
            <a:r>
              <a:rPr lang="de-AT" sz="2000" b="1" dirty="0" err="1" smtClean="0"/>
              <a:t>the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education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system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from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the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viewpoint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of</a:t>
            </a:r>
            <a:r>
              <a:rPr lang="de-AT" sz="2000" b="1" dirty="0" smtClean="0"/>
              <a:t> Systems </a:t>
            </a:r>
            <a:r>
              <a:rPr lang="de-AT" sz="2000" b="1" dirty="0" err="1" smtClean="0"/>
              <a:t>Theory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and</a:t>
            </a:r>
            <a:r>
              <a:rPr lang="de-AT" sz="2000" b="1" dirty="0" smtClean="0"/>
              <a:t>    New-</a:t>
            </a:r>
            <a:r>
              <a:rPr lang="de-AT" sz="2000" b="1" dirty="0" err="1" smtClean="0"/>
              <a:t>Institutionalism</a:t>
            </a:r>
            <a:endParaRPr lang="de-AT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de-AT" sz="2000" b="1" dirty="0" err="1" smtClean="0"/>
              <a:t>Practical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aspects</a:t>
            </a:r>
            <a:r>
              <a:rPr lang="de-AT" sz="2000" b="1" dirty="0" smtClean="0"/>
              <a:t>: </a:t>
            </a:r>
            <a:r>
              <a:rPr lang="de-AT" sz="2000" b="1" dirty="0" err="1" smtClean="0"/>
              <a:t>Inducing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sustainable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change</a:t>
            </a:r>
            <a:endParaRPr lang="de-AT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de-AT" sz="2000" b="1" dirty="0" err="1" smtClean="0"/>
              <a:t>Discussion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of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findings</a:t>
            </a:r>
            <a:endParaRPr lang="de-AT" sz="2000" b="1" dirty="0"/>
          </a:p>
        </p:txBody>
      </p:sp>
    </p:spTree>
    <p:extLst>
      <p:ext uri="{BB962C8B-B14F-4D97-AF65-F5344CB8AC3E}">
        <p14:creationId xmlns:p14="http://schemas.microsoft.com/office/powerpoint/2010/main" val="416181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30318"/>
            <a:ext cx="6588000" cy="1143000"/>
          </a:xfrm>
        </p:spPr>
        <p:txBody>
          <a:bodyPr>
            <a:normAutofit/>
          </a:bodyPr>
          <a:lstStyle/>
          <a:p>
            <a:r>
              <a:rPr lang="de-AT" sz="2400" dirty="0" smtClean="0"/>
              <a:t>John W. </a:t>
            </a:r>
            <a:r>
              <a:rPr lang="de-AT" sz="2400" dirty="0" err="1" smtClean="0"/>
              <a:t>Meyer‘s</a:t>
            </a:r>
            <a:r>
              <a:rPr lang="de-AT" sz="2400" dirty="0" smtClean="0"/>
              <a:t> New-</a:t>
            </a:r>
            <a:r>
              <a:rPr lang="de-AT" sz="2400" dirty="0" err="1" smtClean="0"/>
              <a:t>Institutionalism</a:t>
            </a:r>
            <a:r>
              <a:rPr lang="de-AT" sz="2400" dirty="0" smtClean="0"/>
              <a:t> </a:t>
            </a:r>
            <a:r>
              <a:rPr lang="de-AT" sz="2400" dirty="0" err="1" smtClean="0"/>
              <a:t>at</a:t>
            </a:r>
            <a:r>
              <a:rPr lang="de-AT" sz="2400" dirty="0" smtClean="0"/>
              <a:t> a </a:t>
            </a:r>
            <a:r>
              <a:rPr lang="de-AT" sz="2400" dirty="0" err="1" smtClean="0"/>
              <a:t>glance</a:t>
            </a:r>
            <a:endParaRPr lang="de-AT" sz="2400" dirty="0"/>
          </a:p>
        </p:txBody>
      </p:sp>
      <p:pic>
        <p:nvPicPr>
          <p:cNvPr id="4098" name="Picture 2" descr="http://www.uni-bielefeld.de/soz/pics/meyer/w_meye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7200"/>
            <a:ext cx="2324664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771800" y="1833610"/>
            <a:ext cx="6228000" cy="479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dirty="0"/>
              <a:t>In numerous empirical studies </a:t>
            </a:r>
            <a:r>
              <a:rPr lang="en-US" dirty="0" smtClean="0"/>
              <a:t>new-</a:t>
            </a:r>
            <a:r>
              <a:rPr lang="en-US" dirty="0" err="1" smtClean="0"/>
              <a:t>institutionalist</a:t>
            </a:r>
            <a:r>
              <a:rPr lang="en-US" dirty="0" smtClean="0"/>
              <a:t> </a:t>
            </a:r>
            <a:r>
              <a:rPr lang="en-US" dirty="0"/>
              <a:t>researchers found </a:t>
            </a:r>
            <a:r>
              <a:rPr lang="en-US" dirty="0" smtClean="0"/>
              <a:t>substantial isomorphism </a:t>
            </a:r>
            <a:r>
              <a:rPr lang="en-US" dirty="0"/>
              <a:t>across </a:t>
            </a:r>
            <a:r>
              <a:rPr lang="en-US" dirty="0" smtClean="0"/>
              <a:t>countries in several </a:t>
            </a:r>
            <a:r>
              <a:rPr lang="en-US" dirty="0"/>
              <a:t>social realms, e. g. </a:t>
            </a:r>
            <a:r>
              <a:rPr lang="en-US" dirty="0" smtClean="0"/>
              <a:t>education.</a:t>
            </a:r>
          </a:p>
          <a:p>
            <a:pPr marL="285750" indent="-285750"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The nation state, organizations and the individual are three main actors in the society.</a:t>
            </a:r>
          </a:p>
          <a:p>
            <a:pPr marL="285750" indent="-285750"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All three actors are constituted </a:t>
            </a:r>
            <a:r>
              <a:rPr lang="en-US" dirty="0"/>
              <a:t>in continuous rationalization processes </a:t>
            </a:r>
            <a:r>
              <a:rPr lang="en-US" dirty="0" smtClean="0"/>
              <a:t>and in doing so they follow a “script” sprung from Western civilization.</a:t>
            </a:r>
          </a:p>
          <a:p>
            <a:pPr marL="285750" indent="-285750"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dirty="0"/>
              <a:t>Formal organizations </a:t>
            </a:r>
            <a:r>
              <a:rPr lang="en-US" dirty="0" smtClean="0"/>
              <a:t>are viewed as legitimate </a:t>
            </a:r>
            <a:r>
              <a:rPr lang="en-US" dirty="0"/>
              <a:t>only as long as they follow certain </a:t>
            </a:r>
            <a:r>
              <a:rPr lang="en-US" dirty="0" smtClean="0"/>
              <a:t>rules </a:t>
            </a:r>
            <a:r>
              <a:rPr lang="en-US" dirty="0"/>
              <a:t>in their proceedings</a:t>
            </a:r>
            <a:r>
              <a:rPr lang="en-US" dirty="0" smtClean="0"/>
              <a:t>.</a:t>
            </a:r>
          </a:p>
          <a:p>
            <a:pPr marL="285750" indent="-285750">
              <a:spcAft>
                <a:spcPts val="300"/>
              </a:spcAft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There are different </a:t>
            </a:r>
            <a:r>
              <a:rPr lang="en-US" dirty="0"/>
              <a:t>influences of institutional </a:t>
            </a:r>
            <a:r>
              <a:rPr lang="en-US" dirty="0" smtClean="0"/>
              <a:t>isomorphism: </a:t>
            </a:r>
          </a:p>
          <a:p>
            <a:pPr marL="541338" lvl="1" indent="-285750" eaLnBrk="0" hangingPunct="0">
              <a:lnSpc>
                <a:spcPct val="80000"/>
              </a:lnSpc>
              <a:spcAft>
                <a:spcPts val="3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Coercive isomorphism stems from political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influence.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541338" lvl="1" indent="-285750" eaLnBrk="0" hangingPunct="0">
              <a:lnSpc>
                <a:spcPct val="80000"/>
              </a:lnSpc>
              <a:spcAft>
                <a:spcPts val="3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Mimetic isomorphism is copying</a:t>
            </a:r>
            <a:r>
              <a:rPr lang="de-AT" dirty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>
                <a:latin typeface="Arial" pitchFamily="34" charset="0"/>
                <a:cs typeface="Arial" pitchFamily="34" charset="0"/>
              </a:rPr>
              <a:t>successful</a:t>
            </a:r>
            <a:r>
              <a:rPr lang="de-AT" dirty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behaviors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.</a:t>
            </a:r>
            <a:endParaRPr lang="de-AT" dirty="0">
              <a:latin typeface="Arial" pitchFamily="34" charset="0"/>
              <a:cs typeface="Arial" pitchFamily="34" charset="0"/>
            </a:endParaRPr>
          </a:p>
          <a:p>
            <a:pPr marL="541338" lvl="1" indent="-285750" eaLnBrk="0" hangingPunct="0">
              <a:lnSpc>
                <a:spcPct val="80000"/>
              </a:lnSpc>
              <a:spcAft>
                <a:spcPts val="3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de-AT" dirty="0">
                <a:latin typeface="Arial" pitchFamily="34" charset="0"/>
                <a:cs typeface="Arial" pitchFamily="34" charset="0"/>
              </a:rPr>
              <a:t>Normative </a:t>
            </a:r>
            <a:r>
              <a:rPr lang="de-AT" dirty="0" err="1">
                <a:latin typeface="Arial" pitchFamily="34" charset="0"/>
                <a:cs typeface="Arial" pitchFamily="34" charset="0"/>
              </a:rPr>
              <a:t>isomorphism</a:t>
            </a:r>
            <a:r>
              <a:rPr lang="de-AT" dirty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>
                <a:latin typeface="Arial" pitchFamily="34" charset="0"/>
                <a:cs typeface="Arial" pitchFamily="34" charset="0"/>
              </a:rPr>
              <a:t>is</a:t>
            </a:r>
            <a:r>
              <a:rPr lang="de-AT" dirty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>
                <a:latin typeface="Arial" pitchFamily="34" charset="0"/>
                <a:cs typeface="Arial" pitchFamily="34" charset="0"/>
              </a:rPr>
              <a:t>associated</a:t>
            </a:r>
            <a:r>
              <a:rPr lang="de-AT" dirty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de-AT" dirty="0">
                <a:latin typeface="Arial" pitchFamily="34" charset="0"/>
                <a:cs typeface="Arial" pitchFamily="34" charset="0"/>
              </a:rPr>
              <a:t> professional </a:t>
            </a:r>
            <a:r>
              <a:rPr lang="de-AT" dirty="0" err="1">
                <a:latin typeface="Arial" pitchFamily="34" charset="0"/>
                <a:cs typeface="Arial" pitchFamily="34" charset="0"/>
              </a:rPr>
              <a:t>values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9005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5" y="2009384"/>
            <a:ext cx="8064000" cy="113215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de-AT" sz="2400" dirty="0" err="1"/>
              <a:t>Confines</a:t>
            </a:r>
            <a:r>
              <a:rPr lang="de-AT" sz="2400" dirty="0"/>
              <a:t> </a:t>
            </a:r>
            <a:r>
              <a:rPr lang="de-AT" sz="2400" dirty="0" err="1"/>
              <a:t>and</a:t>
            </a:r>
            <a:r>
              <a:rPr lang="de-AT" sz="2400" dirty="0"/>
              <a:t> </a:t>
            </a:r>
            <a:r>
              <a:rPr lang="de-AT" sz="2400" dirty="0" err="1"/>
              <a:t>possibilities</a:t>
            </a:r>
            <a:r>
              <a:rPr lang="de-AT" sz="2400" dirty="0"/>
              <a:t> </a:t>
            </a:r>
            <a:r>
              <a:rPr lang="de-AT" sz="2400" dirty="0" err="1"/>
              <a:t>of</a:t>
            </a:r>
            <a:r>
              <a:rPr lang="de-AT" sz="2400" dirty="0"/>
              <a:t> </a:t>
            </a:r>
            <a:r>
              <a:rPr lang="de-AT" sz="2400" dirty="0" err="1"/>
              <a:t>change</a:t>
            </a:r>
            <a:r>
              <a:rPr lang="de-AT" sz="2400" dirty="0"/>
              <a:t> in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education</a:t>
            </a:r>
            <a:r>
              <a:rPr lang="de-AT" sz="2400" dirty="0"/>
              <a:t> </a:t>
            </a:r>
            <a:r>
              <a:rPr lang="de-AT" sz="2400" dirty="0" err="1"/>
              <a:t>system</a:t>
            </a:r>
            <a:r>
              <a:rPr lang="de-AT" sz="2400" dirty="0"/>
              <a:t> </a:t>
            </a:r>
            <a:r>
              <a:rPr lang="de-AT" sz="2400" dirty="0" err="1"/>
              <a:t>from</a:t>
            </a:r>
            <a:r>
              <a:rPr lang="de-AT" sz="2400" dirty="0"/>
              <a:t>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viewpoint</a:t>
            </a:r>
            <a:r>
              <a:rPr lang="de-AT" sz="2400" dirty="0"/>
              <a:t> </a:t>
            </a:r>
            <a:r>
              <a:rPr lang="de-AT" sz="2400" dirty="0" err="1"/>
              <a:t>of</a:t>
            </a:r>
            <a:r>
              <a:rPr lang="de-AT" sz="2400" dirty="0"/>
              <a:t> Systems </a:t>
            </a:r>
            <a:r>
              <a:rPr lang="de-AT" sz="2400" dirty="0" err="1"/>
              <a:t>Theory</a:t>
            </a:r>
            <a:r>
              <a:rPr lang="de-AT" sz="2400" dirty="0"/>
              <a:t> </a:t>
            </a:r>
            <a:r>
              <a:rPr lang="de-AT" sz="2400" dirty="0" err="1"/>
              <a:t>and</a:t>
            </a:r>
            <a:r>
              <a:rPr lang="de-AT" sz="2400" dirty="0"/>
              <a:t> </a:t>
            </a:r>
            <a:r>
              <a:rPr lang="de-AT" sz="2400" dirty="0" smtClean="0"/>
              <a:t>New-</a:t>
            </a:r>
            <a:r>
              <a:rPr lang="de-AT" sz="2400" dirty="0" err="1" smtClean="0"/>
              <a:t>Institutionalism</a:t>
            </a:r>
            <a:r>
              <a:rPr lang="de-AT" sz="2400" dirty="0"/>
              <a:t/>
            </a:r>
            <a:br>
              <a:rPr lang="de-AT" sz="2400" dirty="0"/>
            </a:br>
            <a:r>
              <a:rPr lang="de-AT" sz="2400" dirty="0"/>
              <a:t/>
            </a:r>
            <a:br>
              <a:rPr lang="de-AT" sz="2400" dirty="0"/>
            </a:b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2463937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 education system:                     A network of manifold coupled organizations and players</a:t>
            </a:r>
            <a:endParaRPr lang="en-US" sz="2400" dirty="0"/>
          </a:p>
        </p:txBody>
      </p:sp>
      <p:sp>
        <p:nvSpPr>
          <p:cNvPr id="4" name="Ellipse 3"/>
          <p:cNvSpPr/>
          <p:nvPr/>
        </p:nvSpPr>
        <p:spPr>
          <a:xfrm>
            <a:off x="4428064" y="3429000"/>
            <a:ext cx="1440000" cy="1440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4554064" y="3789040"/>
            <a:ext cx="118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Teaching</a:t>
            </a:r>
          </a:p>
          <a:p>
            <a:pPr algn="ctr"/>
            <a:r>
              <a:rPr lang="en-US" sz="1400" dirty="0" smtClean="0"/>
              <a:t>(Interaction System)</a:t>
            </a:r>
            <a:endParaRPr lang="en-US" sz="1400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4143809" y="3595187"/>
            <a:ext cx="500199" cy="1129957"/>
            <a:chOff x="1997971" y="2673380"/>
            <a:chExt cx="500199" cy="1129957"/>
          </a:xfrm>
        </p:grpSpPr>
        <p:grpSp>
          <p:nvGrpSpPr>
            <p:cNvPr id="8" name="Gruppieren 7"/>
            <p:cNvGrpSpPr>
              <a:grpSpLocks noChangeAspect="1"/>
            </p:cNvGrpSpPr>
            <p:nvPr/>
          </p:nvGrpSpPr>
          <p:grpSpPr>
            <a:xfrm>
              <a:off x="1997971" y="2852937"/>
              <a:ext cx="500199" cy="950400"/>
              <a:chOff x="2051800" y="3140968"/>
              <a:chExt cx="720000" cy="1368032"/>
            </a:xfrm>
          </p:grpSpPr>
          <p:sp>
            <p:nvSpPr>
              <p:cNvPr id="6" name="Ellipse 5"/>
              <p:cNvSpPr/>
              <p:nvPr/>
            </p:nvSpPr>
            <p:spPr>
              <a:xfrm>
                <a:off x="2159792" y="3140968"/>
                <a:ext cx="540000" cy="540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Gleichschenkliges Dreieck 6"/>
              <p:cNvSpPr/>
              <p:nvPr/>
            </p:nvSpPr>
            <p:spPr>
              <a:xfrm>
                <a:off x="2051800" y="3429000"/>
                <a:ext cx="720000" cy="1080000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feld 8"/>
            <p:cNvSpPr txBox="1"/>
            <p:nvPr/>
          </p:nvSpPr>
          <p:spPr>
            <a:xfrm>
              <a:off x="2034259" y="2673380"/>
              <a:ext cx="400110" cy="111566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Teachers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uppieren 12"/>
          <p:cNvGrpSpPr>
            <a:grpSpLocks noChangeAspect="1"/>
          </p:cNvGrpSpPr>
          <p:nvPr/>
        </p:nvGrpSpPr>
        <p:grpSpPr>
          <a:xfrm>
            <a:off x="5655977" y="3680565"/>
            <a:ext cx="500199" cy="950400"/>
            <a:chOff x="2051800" y="3140968"/>
            <a:chExt cx="720000" cy="1368032"/>
          </a:xfrm>
          <a:solidFill>
            <a:srgbClr val="CC3300"/>
          </a:solidFill>
        </p:grpSpPr>
        <p:sp>
          <p:nvSpPr>
            <p:cNvPr id="15" name="Ellipse 14"/>
            <p:cNvSpPr/>
            <p:nvPr/>
          </p:nvSpPr>
          <p:spPr>
            <a:xfrm>
              <a:off x="2159792" y="3140968"/>
              <a:ext cx="540000" cy="540000"/>
            </a:xfrm>
            <a:prstGeom prst="ellipse">
              <a:avLst/>
            </a:prstGeom>
            <a:grpFill/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Gleichschenkliges Dreieck 15"/>
            <p:cNvSpPr/>
            <p:nvPr/>
          </p:nvSpPr>
          <p:spPr>
            <a:xfrm>
              <a:off x="2051800" y="3429000"/>
              <a:ext cx="720000" cy="1080000"/>
            </a:xfrm>
            <a:prstGeom prst="triangle">
              <a:avLst/>
            </a:prstGeom>
            <a:grpFill/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5724128" y="3717032"/>
            <a:ext cx="400110" cy="111566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Students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3563888" y="2133016"/>
            <a:ext cx="1512000" cy="1512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7"/>
          <p:cNvSpPr txBox="1"/>
          <p:nvPr/>
        </p:nvSpPr>
        <p:spPr>
          <a:xfrm>
            <a:off x="3635896" y="2493024"/>
            <a:ext cx="1332000" cy="11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Adminis-tration</a:t>
            </a:r>
            <a:endParaRPr lang="en-US" b="1" dirty="0" smtClean="0"/>
          </a:p>
          <a:p>
            <a:pPr algn="ctr"/>
            <a:r>
              <a:rPr lang="en-US" sz="1400" dirty="0" smtClean="0"/>
              <a:t>(Organization)</a:t>
            </a:r>
            <a:endParaRPr lang="en-US" sz="1400" dirty="0"/>
          </a:p>
        </p:txBody>
      </p:sp>
      <p:sp>
        <p:nvSpPr>
          <p:cNvPr id="19" name="Ellipse 18"/>
          <p:cNvSpPr/>
          <p:nvPr/>
        </p:nvSpPr>
        <p:spPr>
          <a:xfrm>
            <a:off x="5292248" y="1988840"/>
            <a:ext cx="1512000" cy="1512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feld 19"/>
          <p:cNvSpPr txBox="1"/>
          <p:nvPr/>
        </p:nvSpPr>
        <p:spPr>
          <a:xfrm>
            <a:off x="5364256" y="2492896"/>
            <a:ext cx="13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School</a:t>
            </a:r>
          </a:p>
          <a:p>
            <a:pPr algn="ctr"/>
            <a:r>
              <a:rPr lang="en-US" sz="1400" dirty="0" smtClean="0"/>
              <a:t>(Organization)</a:t>
            </a:r>
            <a:endParaRPr lang="en-US" sz="1400" dirty="0"/>
          </a:p>
        </p:txBody>
      </p:sp>
      <p:sp>
        <p:nvSpPr>
          <p:cNvPr id="21" name="Ellipse 20"/>
          <p:cNvSpPr/>
          <p:nvPr/>
        </p:nvSpPr>
        <p:spPr>
          <a:xfrm>
            <a:off x="6228352" y="3285152"/>
            <a:ext cx="1512000" cy="1512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feld 21"/>
          <p:cNvSpPr txBox="1"/>
          <p:nvPr/>
        </p:nvSpPr>
        <p:spPr>
          <a:xfrm>
            <a:off x="6228184" y="3789208"/>
            <a:ext cx="151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Universities</a:t>
            </a:r>
          </a:p>
          <a:p>
            <a:pPr algn="ctr"/>
            <a:r>
              <a:rPr lang="en-US" sz="1400" dirty="0" smtClean="0"/>
              <a:t>(Organizations)</a:t>
            </a:r>
            <a:endParaRPr lang="en-US" sz="1400" dirty="0"/>
          </a:p>
        </p:txBody>
      </p:sp>
      <p:sp>
        <p:nvSpPr>
          <p:cNvPr id="23" name="Ellipse 22"/>
          <p:cNvSpPr/>
          <p:nvPr/>
        </p:nvSpPr>
        <p:spPr>
          <a:xfrm>
            <a:off x="5508104" y="4725312"/>
            <a:ext cx="1512000" cy="1512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feld 23"/>
          <p:cNvSpPr txBox="1"/>
          <p:nvPr/>
        </p:nvSpPr>
        <p:spPr>
          <a:xfrm>
            <a:off x="5544264" y="5013176"/>
            <a:ext cx="140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Political parties</a:t>
            </a:r>
          </a:p>
          <a:p>
            <a:pPr algn="ctr"/>
            <a:r>
              <a:rPr lang="en-US" sz="1400" dirty="0" smtClean="0"/>
              <a:t>(Organizations)</a:t>
            </a:r>
            <a:endParaRPr lang="en-US" sz="1400" dirty="0"/>
          </a:p>
        </p:txBody>
      </p:sp>
      <p:sp>
        <p:nvSpPr>
          <p:cNvPr id="25" name="Textfeld 24"/>
          <p:cNvSpPr txBox="1"/>
          <p:nvPr/>
        </p:nvSpPr>
        <p:spPr>
          <a:xfrm>
            <a:off x="7916306" y="3653408"/>
            <a:ext cx="400110" cy="11156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Teachers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26" name="Gruppieren 25"/>
          <p:cNvGrpSpPr/>
          <p:nvPr/>
        </p:nvGrpSpPr>
        <p:grpSpPr>
          <a:xfrm>
            <a:off x="7744209" y="3645024"/>
            <a:ext cx="500199" cy="1115660"/>
            <a:chOff x="1997971" y="2817396"/>
            <a:chExt cx="500199" cy="1115660"/>
          </a:xfrm>
        </p:grpSpPr>
        <p:grpSp>
          <p:nvGrpSpPr>
            <p:cNvPr id="27" name="Gruppieren 26"/>
            <p:cNvGrpSpPr>
              <a:grpSpLocks noChangeAspect="1"/>
            </p:cNvGrpSpPr>
            <p:nvPr/>
          </p:nvGrpSpPr>
          <p:grpSpPr>
            <a:xfrm>
              <a:off x="1997971" y="2852937"/>
              <a:ext cx="500199" cy="950400"/>
              <a:chOff x="2051800" y="3140968"/>
              <a:chExt cx="720000" cy="1368032"/>
            </a:xfrm>
          </p:grpSpPr>
          <p:sp>
            <p:nvSpPr>
              <p:cNvPr id="29" name="Ellipse 28"/>
              <p:cNvSpPr/>
              <p:nvPr/>
            </p:nvSpPr>
            <p:spPr>
              <a:xfrm>
                <a:off x="2159792" y="3140968"/>
                <a:ext cx="540000" cy="540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leichschenkliges Dreieck 29"/>
              <p:cNvSpPr/>
              <p:nvPr/>
            </p:nvSpPr>
            <p:spPr>
              <a:xfrm>
                <a:off x="2051800" y="3429000"/>
                <a:ext cx="720000" cy="1080000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feld 27"/>
            <p:cNvSpPr txBox="1"/>
            <p:nvPr/>
          </p:nvSpPr>
          <p:spPr>
            <a:xfrm>
              <a:off x="2066122" y="2817396"/>
              <a:ext cx="400110" cy="1115660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Professors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6804248" y="2168397"/>
            <a:ext cx="500199" cy="1116587"/>
            <a:chOff x="1997971" y="2852937"/>
            <a:chExt cx="500199" cy="1116587"/>
          </a:xfrm>
        </p:grpSpPr>
        <p:grpSp>
          <p:nvGrpSpPr>
            <p:cNvPr id="32" name="Gruppieren 31"/>
            <p:cNvGrpSpPr>
              <a:grpSpLocks noChangeAspect="1"/>
            </p:cNvGrpSpPr>
            <p:nvPr/>
          </p:nvGrpSpPr>
          <p:grpSpPr>
            <a:xfrm>
              <a:off x="1997971" y="2852937"/>
              <a:ext cx="500199" cy="950400"/>
              <a:chOff x="2051800" y="3140968"/>
              <a:chExt cx="720000" cy="1368032"/>
            </a:xfrm>
          </p:grpSpPr>
          <p:sp>
            <p:nvSpPr>
              <p:cNvPr id="34" name="Ellipse 33"/>
              <p:cNvSpPr/>
              <p:nvPr/>
            </p:nvSpPr>
            <p:spPr>
              <a:xfrm>
                <a:off x="2159792" y="3140968"/>
                <a:ext cx="540000" cy="540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Gleichschenkliges Dreieck 34"/>
              <p:cNvSpPr/>
              <p:nvPr/>
            </p:nvSpPr>
            <p:spPr>
              <a:xfrm>
                <a:off x="2051800" y="3429000"/>
                <a:ext cx="720000" cy="1080000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feld 32"/>
            <p:cNvSpPr txBox="1"/>
            <p:nvPr/>
          </p:nvSpPr>
          <p:spPr>
            <a:xfrm>
              <a:off x="2069979" y="2853864"/>
              <a:ext cx="400110" cy="1115660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Principals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3135697" y="2132856"/>
            <a:ext cx="500199" cy="1201965"/>
            <a:chOff x="1997971" y="2601372"/>
            <a:chExt cx="500199" cy="1201965"/>
          </a:xfrm>
        </p:grpSpPr>
        <p:grpSp>
          <p:nvGrpSpPr>
            <p:cNvPr id="38" name="Gruppieren 37"/>
            <p:cNvGrpSpPr>
              <a:grpSpLocks noChangeAspect="1"/>
            </p:cNvGrpSpPr>
            <p:nvPr/>
          </p:nvGrpSpPr>
          <p:grpSpPr>
            <a:xfrm>
              <a:off x="1997971" y="2852937"/>
              <a:ext cx="500199" cy="950400"/>
              <a:chOff x="2051800" y="3140968"/>
              <a:chExt cx="720000" cy="1368032"/>
            </a:xfrm>
          </p:grpSpPr>
          <p:sp>
            <p:nvSpPr>
              <p:cNvPr id="40" name="Ellipse 39"/>
              <p:cNvSpPr/>
              <p:nvPr/>
            </p:nvSpPr>
            <p:spPr>
              <a:xfrm>
                <a:off x="2159792" y="3140968"/>
                <a:ext cx="540000" cy="540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Gleichschenkliges Dreieck 40"/>
              <p:cNvSpPr/>
              <p:nvPr/>
            </p:nvSpPr>
            <p:spPr>
              <a:xfrm>
                <a:off x="2051800" y="3429000"/>
                <a:ext cx="720000" cy="1080000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feld 38"/>
            <p:cNvSpPr txBox="1"/>
            <p:nvPr/>
          </p:nvSpPr>
          <p:spPr>
            <a:xfrm>
              <a:off x="2034259" y="2601372"/>
              <a:ext cx="400110" cy="111566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Officers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6956648" y="5048717"/>
            <a:ext cx="500199" cy="1116587"/>
            <a:chOff x="1997971" y="2852937"/>
            <a:chExt cx="500199" cy="1116587"/>
          </a:xfrm>
        </p:grpSpPr>
        <p:grpSp>
          <p:nvGrpSpPr>
            <p:cNvPr id="44" name="Gruppieren 43"/>
            <p:cNvGrpSpPr>
              <a:grpSpLocks noChangeAspect="1"/>
            </p:cNvGrpSpPr>
            <p:nvPr/>
          </p:nvGrpSpPr>
          <p:grpSpPr>
            <a:xfrm>
              <a:off x="1997971" y="2852937"/>
              <a:ext cx="500199" cy="950400"/>
              <a:chOff x="2051800" y="3140968"/>
              <a:chExt cx="720000" cy="1368032"/>
            </a:xfrm>
          </p:grpSpPr>
          <p:sp>
            <p:nvSpPr>
              <p:cNvPr id="46" name="Ellipse 45"/>
              <p:cNvSpPr/>
              <p:nvPr/>
            </p:nvSpPr>
            <p:spPr>
              <a:xfrm>
                <a:off x="2159792" y="3140968"/>
                <a:ext cx="540000" cy="540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Gleichschenkliges Dreieck 46"/>
              <p:cNvSpPr/>
              <p:nvPr/>
            </p:nvSpPr>
            <p:spPr>
              <a:xfrm>
                <a:off x="2051800" y="3429000"/>
                <a:ext cx="720000" cy="1080000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Textfeld 44"/>
            <p:cNvSpPr txBox="1"/>
            <p:nvPr/>
          </p:nvSpPr>
          <p:spPr>
            <a:xfrm>
              <a:off x="2069979" y="2853864"/>
              <a:ext cx="400110" cy="1115660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Politicians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uppieren 48"/>
          <p:cNvGrpSpPr/>
          <p:nvPr/>
        </p:nvGrpSpPr>
        <p:grpSpPr>
          <a:xfrm>
            <a:off x="4575857" y="4725144"/>
            <a:ext cx="500199" cy="1201965"/>
            <a:chOff x="1997971" y="2601372"/>
            <a:chExt cx="500199" cy="1201965"/>
          </a:xfrm>
        </p:grpSpPr>
        <p:grpSp>
          <p:nvGrpSpPr>
            <p:cNvPr id="50" name="Gruppieren 49"/>
            <p:cNvGrpSpPr>
              <a:grpSpLocks noChangeAspect="1"/>
            </p:cNvGrpSpPr>
            <p:nvPr/>
          </p:nvGrpSpPr>
          <p:grpSpPr>
            <a:xfrm>
              <a:off x="1997971" y="2852937"/>
              <a:ext cx="500199" cy="950400"/>
              <a:chOff x="2051800" y="3140968"/>
              <a:chExt cx="720000" cy="1368032"/>
            </a:xfrm>
          </p:grpSpPr>
          <p:sp>
            <p:nvSpPr>
              <p:cNvPr id="52" name="Ellipse 51"/>
              <p:cNvSpPr/>
              <p:nvPr/>
            </p:nvSpPr>
            <p:spPr>
              <a:xfrm>
                <a:off x="2159792" y="3140968"/>
                <a:ext cx="540000" cy="540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Gleichschenkliges Dreieck 52"/>
              <p:cNvSpPr/>
              <p:nvPr/>
            </p:nvSpPr>
            <p:spPr>
              <a:xfrm>
                <a:off x="2051800" y="3429000"/>
                <a:ext cx="720000" cy="1080000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feld 50"/>
            <p:cNvSpPr txBox="1"/>
            <p:nvPr/>
          </p:nvSpPr>
          <p:spPr>
            <a:xfrm>
              <a:off x="2034259" y="2601372"/>
              <a:ext cx="400110" cy="111566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Parents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4" name="Ellipse 53"/>
          <p:cNvSpPr/>
          <p:nvPr/>
        </p:nvSpPr>
        <p:spPr>
          <a:xfrm>
            <a:off x="2123896" y="3429160"/>
            <a:ext cx="1512000" cy="151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feld 54"/>
          <p:cNvSpPr txBox="1"/>
          <p:nvPr/>
        </p:nvSpPr>
        <p:spPr>
          <a:xfrm>
            <a:off x="2195904" y="3789168"/>
            <a:ext cx="133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Political </a:t>
            </a:r>
            <a:r>
              <a:rPr lang="en-US" b="1" dirty="0" err="1" smtClean="0"/>
              <a:t>Sysem</a:t>
            </a:r>
            <a:endParaRPr lang="en-US" b="1" dirty="0" smtClean="0"/>
          </a:p>
          <a:p>
            <a:pPr algn="ctr"/>
            <a:r>
              <a:rPr lang="en-US" sz="1400" dirty="0" smtClean="0"/>
              <a:t>(Society)</a:t>
            </a:r>
            <a:endParaRPr lang="en-US" sz="1400" dirty="0"/>
          </a:p>
        </p:txBody>
      </p:sp>
      <p:grpSp>
        <p:nvGrpSpPr>
          <p:cNvPr id="56" name="Gruppieren 55"/>
          <p:cNvGrpSpPr/>
          <p:nvPr/>
        </p:nvGrpSpPr>
        <p:grpSpPr>
          <a:xfrm>
            <a:off x="1619672" y="3212976"/>
            <a:ext cx="500199" cy="1273973"/>
            <a:chOff x="1997971" y="2529364"/>
            <a:chExt cx="500199" cy="1273973"/>
          </a:xfrm>
        </p:grpSpPr>
        <p:grpSp>
          <p:nvGrpSpPr>
            <p:cNvPr id="57" name="Gruppieren 56"/>
            <p:cNvGrpSpPr>
              <a:grpSpLocks noChangeAspect="1"/>
            </p:cNvGrpSpPr>
            <p:nvPr/>
          </p:nvGrpSpPr>
          <p:grpSpPr>
            <a:xfrm>
              <a:off x="1997971" y="2852937"/>
              <a:ext cx="500199" cy="950400"/>
              <a:chOff x="2051800" y="3140968"/>
              <a:chExt cx="720000" cy="1368032"/>
            </a:xfrm>
          </p:grpSpPr>
          <p:sp>
            <p:nvSpPr>
              <p:cNvPr id="59" name="Ellipse 58"/>
              <p:cNvSpPr/>
              <p:nvPr/>
            </p:nvSpPr>
            <p:spPr>
              <a:xfrm>
                <a:off x="2159792" y="3140968"/>
                <a:ext cx="540000" cy="540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Gleichschenkliges Dreieck 59"/>
              <p:cNvSpPr/>
              <p:nvPr/>
            </p:nvSpPr>
            <p:spPr>
              <a:xfrm>
                <a:off x="2051800" y="3429000"/>
                <a:ext cx="720000" cy="1080000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Textfeld 57"/>
            <p:cNvSpPr txBox="1"/>
            <p:nvPr/>
          </p:nvSpPr>
          <p:spPr>
            <a:xfrm>
              <a:off x="2034259" y="2529364"/>
              <a:ext cx="400110" cy="111566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Voters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1" name="Ellipse 60"/>
          <p:cNvSpPr/>
          <p:nvPr/>
        </p:nvSpPr>
        <p:spPr>
          <a:xfrm>
            <a:off x="2915984" y="4869160"/>
            <a:ext cx="1512000" cy="151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feld 61"/>
          <p:cNvSpPr txBox="1"/>
          <p:nvPr/>
        </p:nvSpPr>
        <p:spPr>
          <a:xfrm>
            <a:off x="2987992" y="5301208"/>
            <a:ext cx="13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Economy</a:t>
            </a:r>
          </a:p>
          <a:p>
            <a:pPr algn="ctr"/>
            <a:r>
              <a:rPr lang="en-US" sz="1400" dirty="0" smtClean="0"/>
              <a:t>(Society)</a:t>
            </a:r>
            <a:endParaRPr lang="en-US" sz="1400" dirty="0"/>
          </a:p>
        </p:txBody>
      </p:sp>
      <p:grpSp>
        <p:nvGrpSpPr>
          <p:cNvPr id="63" name="Gruppieren 62"/>
          <p:cNvGrpSpPr/>
          <p:nvPr/>
        </p:nvGrpSpPr>
        <p:grpSpPr>
          <a:xfrm>
            <a:off x="2343609" y="4869160"/>
            <a:ext cx="500199" cy="1115660"/>
            <a:chOff x="1997971" y="2723217"/>
            <a:chExt cx="500199" cy="1115660"/>
          </a:xfrm>
        </p:grpSpPr>
        <p:grpSp>
          <p:nvGrpSpPr>
            <p:cNvPr id="64" name="Gruppieren 63"/>
            <p:cNvGrpSpPr>
              <a:grpSpLocks noChangeAspect="1"/>
            </p:cNvGrpSpPr>
            <p:nvPr/>
          </p:nvGrpSpPr>
          <p:grpSpPr>
            <a:xfrm>
              <a:off x="1997971" y="2852937"/>
              <a:ext cx="500199" cy="950400"/>
              <a:chOff x="2051800" y="3140968"/>
              <a:chExt cx="720000" cy="1368032"/>
            </a:xfrm>
          </p:grpSpPr>
          <p:sp>
            <p:nvSpPr>
              <p:cNvPr id="66" name="Ellipse 65"/>
              <p:cNvSpPr/>
              <p:nvPr/>
            </p:nvSpPr>
            <p:spPr>
              <a:xfrm>
                <a:off x="2159792" y="3140968"/>
                <a:ext cx="540000" cy="540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Gleichschenkliges Dreieck 66"/>
              <p:cNvSpPr/>
              <p:nvPr/>
            </p:nvSpPr>
            <p:spPr>
              <a:xfrm>
                <a:off x="2051800" y="3429000"/>
                <a:ext cx="720000" cy="1080000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Textfeld 64"/>
            <p:cNvSpPr txBox="1"/>
            <p:nvPr/>
          </p:nvSpPr>
          <p:spPr>
            <a:xfrm>
              <a:off x="2034259" y="2723217"/>
              <a:ext cx="400110" cy="111566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Consumer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8" name="Ellipse 67"/>
          <p:cNvSpPr/>
          <p:nvPr/>
        </p:nvSpPr>
        <p:spPr>
          <a:xfrm>
            <a:off x="827584" y="4653304"/>
            <a:ext cx="1512000" cy="1512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feld 68"/>
          <p:cNvSpPr txBox="1"/>
          <p:nvPr/>
        </p:nvSpPr>
        <p:spPr>
          <a:xfrm>
            <a:off x="827584" y="5157360"/>
            <a:ext cx="147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Enterprises</a:t>
            </a:r>
          </a:p>
          <a:p>
            <a:pPr algn="ctr"/>
            <a:r>
              <a:rPr lang="en-US" sz="1400" dirty="0" smtClean="0"/>
              <a:t>(Organization)</a:t>
            </a:r>
            <a:endParaRPr lang="en-US" sz="1400" dirty="0"/>
          </a:p>
        </p:txBody>
      </p:sp>
      <p:grpSp>
        <p:nvGrpSpPr>
          <p:cNvPr id="70" name="Gruppieren 69"/>
          <p:cNvGrpSpPr/>
          <p:nvPr/>
        </p:nvGrpSpPr>
        <p:grpSpPr>
          <a:xfrm>
            <a:off x="323528" y="4869160"/>
            <a:ext cx="500199" cy="1115660"/>
            <a:chOff x="1997971" y="2745388"/>
            <a:chExt cx="500199" cy="1115660"/>
          </a:xfrm>
        </p:grpSpPr>
        <p:grpSp>
          <p:nvGrpSpPr>
            <p:cNvPr id="71" name="Gruppieren 70"/>
            <p:cNvGrpSpPr>
              <a:grpSpLocks noChangeAspect="1"/>
            </p:cNvGrpSpPr>
            <p:nvPr/>
          </p:nvGrpSpPr>
          <p:grpSpPr>
            <a:xfrm>
              <a:off x="1997971" y="2852937"/>
              <a:ext cx="500199" cy="950400"/>
              <a:chOff x="2051800" y="3140968"/>
              <a:chExt cx="720000" cy="1368032"/>
            </a:xfrm>
          </p:grpSpPr>
          <p:sp>
            <p:nvSpPr>
              <p:cNvPr id="73" name="Ellipse 72"/>
              <p:cNvSpPr/>
              <p:nvPr/>
            </p:nvSpPr>
            <p:spPr>
              <a:xfrm>
                <a:off x="2159792" y="3140968"/>
                <a:ext cx="540000" cy="540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Gleichschenkliges Dreieck 73"/>
              <p:cNvSpPr/>
              <p:nvPr/>
            </p:nvSpPr>
            <p:spPr>
              <a:xfrm>
                <a:off x="2051800" y="3429000"/>
                <a:ext cx="720000" cy="1080000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Textfeld 71"/>
            <p:cNvSpPr txBox="1"/>
            <p:nvPr/>
          </p:nvSpPr>
          <p:spPr>
            <a:xfrm>
              <a:off x="2034259" y="2745388"/>
              <a:ext cx="400110" cy="111566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Employees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7" name="Ellipse 76"/>
          <p:cNvSpPr/>
          <p:nvPr/>
        </p:nvSpPr>
        <p:spPr>
          <a:xfrm>
            <a:off x="7380480" y="1916832"/>
            <a:ext cx="1512000" cy="151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feld 77"/>
          <p:cNvSpPr txBox="1"/>
          <p:nvPr/>
        </p:nvSpPr>
        <p:spPr>
          <a:xfrm>
            <a:off x="7452488" y="2412177"/>
            <a:ext cx="13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Science</a:t>
            </a:r>
          </a:p>
          <a:p>
            <a:pPr algn="ctr"/>
            <a:r>
              <a:rPr lang="en-US" sz="1400" dirty="0" smtClean="0"/>
              <a:t>(Society)</a:t>
            </a:r>
            <a:endParaRPr lang="en-US" sz="1400" dirty="0"/>
          </a:p>
        </p:txBody>
      </p:sp>
      <p:sp>
        <p:nvSpPr>
          <p:cNvPr id="81" name="Textfeld 80"/>
          <p:cNvSpPr txBox="1"/>
          <p:nvPr/>
        </p:nvSpPr>
        <p:spPr>
          <a:xfrm>
            <a:off x="395536" y="1916832"/>
            <a:ext cx="24281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How is change possible?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383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sz="2000" dirty="0" err="1" smtClean="0"/>
              <a:t>How</a:t>
            </a:r>
            <a:r>
              <a:rPr lang="de-AT" sz="2000" dirty="0" smtClean="0"/>
              <a:t> </a:t>
            </a:r>
            <a:r>
              <a:rPr lang="de-AT" sz="2000" dirty="0" err="1" smtClean="0"/>
              <a:t>is</a:t>
            </a:r>
            <a:r>
              <a:rPr lang="de-AT" sz="2000" dirty="0" smtClean="0"/>
              <a:t> </a:t>
            </a:r>
            <a:r>
              <a:rPr lang="de-AT" sz="2000" dirty="0" err="1" smtClean="0"/>
              <a:t>change</a:t>
            </a:r>
            <a:r>
              <a:rPr lang="de-AT" sz="2000" dirty="0" smtClean="0"/>
              <a:t> </a:t>
            </a:r>
            <a:r>
              <a:rPr lang="de-AT" sz="2000" dirty="0" err="1" smtClean="0"/>
              <a:t>possible</a:t>
            </a:r>
            <a:r>
              <a:rPr lang="de-AT" sz="2000" dirty="0" smtClean="0"/>
              <a:t>?</a:t>
            </a:r>
            <a:endParaRPr lang="en-US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2591992"/>
            <a:ext cx="3960000" cy="36000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Psychic Systems can irritate social systems.</a:t>
            </a:r>
          </a:p>
          <a:p>
            <a:pPr>
              <a:spcAft>
                <a:spcPts val="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If the irritation is permanent some change in the social system may happen because the social system has to care for progress in knowledge.</a:t>
            </a:r>
          </a:p>
          <a:p>
            <a:pPr>
              <a:spcAft>
                <a:spcPts val="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To meet the expectations of the environment it is possible that the surface  (“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Schauseite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”) of an organization and the formal structures of an organization may change but not the operations of an organization.</a:t>
            </a:r>
          </a:p>
          <a:p>
            <a:pPr>
              <a:spcAft>
                <a:spcPts val="0"/>
              </a:spcAf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2591992"/>
            <a:ext cx="3960000" cy="360000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Organizations have to meet the expectations in order to be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legitimated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New-institutionalism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distinguishes between formal structures and activities of an organization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These two levels are loosely coupled.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Because of these loosely coupled levels, isomorphism  concerns regularly the formal structure of organizations but not necessarily their activity structure.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0800" y="1844824"/>
            <a:ext cx="3312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Systems Theory</a:t>
            </a:r>
            <a:endParaRPr lang="en-US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716000" y="1844824"/>
            <a:ext cx="3312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New-Institutionalism</a:t>
            </a:r>
            <a:endParaRPr lang="en-US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07612" y="2236802"/>
            <a:ext cx="7128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Organization and environment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043624" y="5589240"/>
            <a:ext cx="7128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Players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60800" y="598935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Only people with professional competence, motivation, enthusiasm and critical thinking who like to act as innovative pioneers are able to induce change in the organization.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34547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de-AT" sz="2400" dirty="0" err="1"/>
              <a:t>Practical</a:t>
            </a:r>
            <a:r>
              <a:rPr lang="de-AT" sz="2400" dirty="0"/>
              <a:t> </a:t>
            </a:r>
            <a:r>
              <a:rPr lang="de-AT" sz="2400" dirty="0" err="1"/>
              <a:t>Aspects</a:t>
            </a:r>
            <a:r>
              <a:rPr lang="de-AT" sz="2400" dirty="0"/>
              <a:t>: </a:t>
            </a:r>
            <a:r>
              <a:rPr lang="de-AT" sz="2400" dirty="0" smtClean="0"/>
              <a:t>                                </a:t>
            </a:r>
            <a:r>
              <a:rPr lang="de-AT" sz="2400" dirty="0" err="1" smtClean="0"/>
              <a:t>Inducing</a:t>
            </a:r>
            <a:r>
              <a:rPr lang="de-AT" sz="2400" dirty="0" smtClean="0"/>
              <a:t> </a:t>
            </a:r>
            <a:r>
              <a:rPr lang="de-AT" sz="2400" dirty="0" err="1"/>
              <a:t>sustainable</a:t>
            </a:r>
            <a:r>
              <a:rPr lang="de-AT" sz="2400" dirty="0"/>
              <a:t> </a:t>
            </a:r>
            <a:r>
              <a:rPr lang="de-AT" sz="2400" dirty="0" smtClean="0"/>
              <a:t>Change</a:t>
            </a:r>
            <a:r>
              <a:rPr lang="de-AT" sz="2400" dirty="0"/>
              <a:t/>
            </a:r>
            <a:br>
              <a:rPr lang="de-AT" sz="2400" dirty="0"/>
            </a:b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2361405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How to make an education development project sustainable</a:t>
            </a:r>
            <a:endParaRPr lang="en-US" sz="24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Key factors for the project management of an international education development project</a:t>
            </a:r>
            <a:endParaRPr lang="en-US" sz="22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4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Organization and environment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Attention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Importance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Communication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Efficiency</a:t>
            </a:r>
          </a:p>
          <a:p>
            <a:pPr marL="255588" lvl="1" indent="0"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Mechanisms of change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Players –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Entrepreneurs of education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716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009384"/>
            <a:ext cx="8244000" cy="113215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de-AT" sz="2800" dirty="0" err="1" smtClean="0"/>
              <a:t>Discussion</a:t>
            </a:r>
            <a:r>
              <a:rPr lang="de-AT" sz="2800" dirty="0" smtClean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 smtClean="0"/>
              <a:t>findings</a:t>
            </a:r>
            <a:r>
              <a:rPr lang="de-AT" sz="2800" dirty="0"/>
              <a:t/>
            </a:r>
            <a:br>
              <a:rPr lang="de-AT" sz="2800" dirty="0"/>
            </a:b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8788883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To bring forward change and avoid “business as </a:t>
            </a:r>
            <a:r>
              <a:rPr lang="en-US" sz="2400" dirty="0" err="1" smtClean="0"/>
              <a:t>ususal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can we use these findings for school development?</a:t>
            </a:r>
          </a:p>
          <a:p>
            <a:r>
              <a:rPr lang="en-US" dirty="0" smtClean="0"/>
              <a:t>How can we use these findings for teacher training?</a:t>
            </a:r>
          </a:p>
          <a:p>
            <a:r>
              <a:rPr lang="en-US" dirty="0" smtClean="0"/>
              <a:t>…?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0481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de-AT" dirty="0" smtClean="0"/>
              <a:t>Prof. Mag. Dr. Gerhard Geissler, </a:t>
            </a:r>
            <a:r>
              <a:rPr lang="de-AT" dirty="0" err="1" smtClean="0"/>
              <a:t>MSc</a:t>
            </a:r>
            <a:endParaRPr lang="de-AT" dirty="0" smtClean="0"/>
          </a:p>
          <a:p>
            <a:endParaRPr lang="de-AT" dirty="0" smtClean="0"/>
          </a:p>
          <a:p>
            <a:r>
              <a:rPr lang="de-AT" dirty="0" smtClean="0"/>
              <a:t>Institut für Wirtschaftspädagogik</a:t>
            </a:r>
          </a:p>
          <a:p>
            <a:r>
              <a:rPr lang="de-AT" dirty="0" smtClean="0"/>
              <a:t>Wirtschaftsuniversität Wien</a:t>
            </a:r>
          </a:p>
          <a:p>
            <a:r>
              <a:rPr lang="de-AT" dirty="0" smtClean="0"/>
              <a:t>Welthandelsplatz 1</a:t>
            </a:r>
          </a:p>
          <a:p>
            <a:r>
              <a:rPr lang="de-AT" dirty="0" smtClean="0"/>
              <a:t>1020 Wien</a:t>
            </a:r>
          </a:p>
          <a:p>
            <a:endParaRPr lang="de-AT" dirty="0" smtClean="0"/>
          </a:p>
          <a:p>
            <a:r>
              <a:rPr lang="de-AT" dirty="0" smtClean="0">
                <a:hlinkClick r:id="rId3"/>
              </a:rPr>
              <a:t>gerhard.geissler@wu.ac.at</a:t>
            </a:r>
            <a:r>
              <a:rPr lang="de-AT" dirty="0" smtClean="0"/>
              <a:t> </a:t>
            </a:r>
          </a:p>
          <a:p>
            <a:endParaRPr lang="de-A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AT" sz="2400" dirty="0"/>
              <a:t>The </a:t>
            </a:r>
            <a:r>
              <a:rPr lang="de-AT" sz="2400" dirty="0" err="1"/>
              <a:t>society</a:t>
            </a:r>
            <a:r>
              <a:rPr lang="de-AT" sz="2400" dirty="0"/>
              <a:t> </a:t>
            </a:r>
            <a:r>
              <a:rPr lang="de-AT" sz="2400" dirty="0" err="1"/>
              <a:t>of</a:t>
            </a:r>
            <a:r>
              <a:rPr lang="de-AT" sz="2400" dirty="0"/>
              <a:t> </a:t>
            </a:r>
            <a:r>
              <a:rPr lang="de-AT" sz="2400" dirty="0" err="1"/>
              <a:t>transition</a:t>
            </a:r>
            <a:r>
              <a:rPr lang="de-AT" sz="2400" dirty="0"/>
              <a:t> countries: </a:t>
            </a:r>
            <a:r>
              <a:rPr lang="de-AT" sz="2400" dirty="0" smtClean="0"/>
              <a:t>    A </a:t>
            </a:r>
            <a:r>
              <a:rPr lang="de-AT" sz="2400" dirty="0" err="1"/>
              <a:t>short</a:t>
            </a:r>
            <a:r>
              <a:rPr lang="de-AT" sz="2400" dirty="0"/>
              <a:t> </a:t>
            </a:r>
            <a:r>
              <a:rPr lang="de-AT" sz="2400" dirty="0" err="1"/>
              <a:t>insight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26886544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File:PostSoviet Regions Map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colorTemperature colorTemp="11200"/>
                    </a14:imgEffect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41" y="1675209"/>
            <a:ext cx="7581718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Some</a:t>
            </a:r>
            <a:r>
              <a:rPr lang="de-AT" dirty="0" smtClean="0"/>
              <a:t> </a:t>
            </a:r>
            <a:r>
              <a:rPr lang="de-AT" dirty="0" err="1" smtClean="0"/>
              <a:t>scattered</a:t>
            </a:r>
            <a:r>
              <a:rPr lang="de-AT" dirty="0" smtClean="0"/>
              <a:t> </a:t>
            </a:r>
            <a:r>
              <a:rPr lang="de-AT" dirty="0" err="1" smtClean="0"/>
              <a:t>statements</a:t>
            </a:r>
            <a:r>
              <a:rPr lang="de-AT" dirty="0" smtClean="0"/>
              <a:t> </a:t>
            </a:r>
            <a:r>
              <a:rPr lang="de-AT" dirty="0" err="1" smtClean="0"/>
              <a:t>related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topic</a:t>
            </a:r>
            <a:endParaRPr lang="de-A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0" y="1944000"/>
            <a:ext cx="4579937" cy="2751137"/>
          </a:xfrm>
          <a:prstGeom prst="rect">
            <a:avLst/>
          </a:prstGeom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040" r="22997" b="13344"/>
          <a:stretch/>
        </p:blipFill>
        <p:spPr bwMode="auto">
          <a:xfrm>
            <a:off x="467544" y="1944000"/>
            <a:ext cx="3420000" cy="1791427"/>
          </a:xfrm>
          <a:prstGeom prst="rect">
            <a:avLst/>
          </a:prstGeom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4139952" y="4860000"/>
            <a:ext cx="4579200" cy="132343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AT" sz="2000" b="1" dirty="0" smtClean="0">
                <a:latin typeface="+mj-lt"/>
                <a:ea typeface="Batang" pitchFamily="18" charset="-127"/>
              </a:rPr>
              <a:t>Education </a:t>
            </a:r>
            <a:r>
              <a:rPr lang="de-AT" sz="2000" b="1" dirty="0" err="1" smtClean="0">
                <a:latin typeface="+mj-lt"/>
                <a:ea typeface="Batang" pitchFamily="18" charset="-127"/>
              </a:rPr>
              <a:t>is</a:t>
            </a:r>
            <a:r>
              <a:rPr lang="de-AT" sz="2000" b="1" dirty="0" smtClean="0">
                <a:latin typeface="+mj-lt"/>
                <a:ea typeface="Batang" pitchFamily="18" charset="-127"/>
              </a:rPr>
              <a:t> </a:t>
            </a:r>
            <a:r>
              <a:rPr lang="de-AT" sz="2000" b="1" dirty="0" err="1" smtClean="0">
                <a:latin typeface="+mj-lt"/>
                <a:ea typeface="Batang" pitchFamily="18" charset="-127"/>
              </a:rPr>
              <a:t>the</a:t>
            </a:r>
            <a:r>
              <a:rPr lang="de-AT" sz="2000" b="1" dirty="0" smtClean="0">
                <a:latin typeface="+mj-lt"/>
                <a:ea typeface="Batang" pitchFamily="18" charset="-127"/>
              </a:rPr>
              <a:t> </a:t>
            </a:r>
            <a:r>
              <a:rPr lang="de-AT" sz="2000" b="1" dirty="0" err="1" smtClean="0">
                <a:latin typeface="+mj-lt"/>
                <a:ea typeface="Batang" pitchFamily="18" charset="-127"/>
              </a:rPr>
              <a:t>most</a:t>
            </a:r>
            <a:r>
              <a:rPr lang="de-AT" sz="2000" b="1" dirty="0" smtClean="0">
                <a:latin typeface="+mj-lt"/>
                <a:ea typeface="Batang" pitchFamily="18" charset="-127"/>
              </a:rPr>
              <a:t> powerful </a:t>
            </a:r>
            <a:r>
              <a:rPr lang="de-AT" sz="2000" b="1" dirty="0" err="1" smtClean="0">
                <a:latin typeface="+mj-lt"/>
                <a:ea typeface="Batang" pitchFamily="18" charset="-127"/>
              </a:rPr>
              <a:t>weapon</a:t>
            </a:r>
            <a:r>
              <a:rPr lang="de-AT" sz="2000" b="1" dirty="0" smtClean="0">
                <a:latin typeface="+mj-lt"/>
                <a:ea typeface="Batang" pitchFamily="18" charset="-127"/>
              </a:rPr>
              <a:t> </a:t>
            </a:r>
            <a:r>
              <a:rPr lang="de-AT" sz="2000" b="1" dirty="0" err="1" smtClean="0">
                <a:latin typeface="+mj-lt"/>
                <a:ea typeface="Batang" pitchFamily="18" charset="-127"/>
              </a:rPr>
              <a:t>which</a:t>
            </a:r>
            <a:r>
              <a:rPr lang="de-AT" sz="2000" b="1" dirty="0" smtClean="0">
                <a:latin typeface="+mj-lt"/>
                <a:ea typeface="Batang" pitchFamily="18" charset="-127"/>
              </a:rPr>
              <a:t> </a:t>
            </a:r>
            <a:r>
              <a:rPr lang="de-AT" sz="2000" b="1" dirty="0" err="1" smtClean="0">
                <a:latin typeface="+mj-lt"/>
                <a:ea typeface="Batang" pitchFamily="18" charset="-127"/>
              </a:rPr>
              <a:t>you</a:t>
            </a:r>
            <a:r>
              <a:rPr lang="de-AT" sz="2000" b="1" dirty="0" smtClean="0">
                <a:latin typeface="+mj-lt"/>
                <a:ea typeface="Batang" pitchFamily="18" charset="-127"/>
              </a:rPr>
              <a:t> </a:t>
            </a:r>
            <a:r>
              <a:rPr lang="de-AT" sz="2000" b="1" dirty="0" err="1" smtClean="0">
                <a:latin typeface="+mj-lt"/>
                <a:ea typeface="Batang" pitchFamily="18" charset="-127"/>
              </a:rPr>
              <a:t>can</a:t>
            </a:r>
            <a:r>
              <a:rPr lang="de-AT" sz="2000" b="1" dirty="0" smtClean="0">
                <a:latin typeface="+mj-lt"/>
                <a:ea typeface="Batang" pitchFamily="18" charset="-127"/>
              </a:rPr>
              <a:t> </a:t>
            </a:r>
            <a:r>
              <a:rPr lang="de-AT" sz="2000" b="1" dirty="0" err="1" smtClean="0">
                <a:latin typeface="+mj-lt"/>
                <a:ea typeface="Batang" pitchFamily="18" charset="-127"/>
              </a:rPr>
              <a:t>use</a:t>
            </a:r>
            <a:r>
              <a:rPr lang="de-AT" sz="2000" b="1" dirty="0" smtClean="0">
                <a:latin typeface="+mj-lt"/>
                <a:ea typeface="Batang" pitchFamily="18" charset="-127"/>
              </a:rPr>
              <a:t> </a:t>
            </a:r>
            <a:r>
              <a:rPr lang="de-AT" sz="2000" b="1" dirty="0" err="1" smtClean="0">
                <a:latin typeface="+mj-lt"/>
                <a:ea typeface="Batang" pitchFamily="18" charset="-127"/>
              </a:rPr>
              <a:t>to</a:t>
            </a:r>
            <a:r>
              <a:rPr lang="de-AT" sz="2000" b="1" dirty="0" smtClean="0">
                <a:latin typeface="+mj-lt"/>
                <a:ea typeface="Batang" pitchFamily="18" charset="-127"/>
              </a:rPr>
              <a:t> </a:t>
            </a:r>
            <a:r>
              <a:rPr lang="de-AT" sz="2000" b="1" dirty="0" err="1" smtClean="0">
                <a:latin typeface="+mj-lt"/>
                <a:ea typeface="Batang" pitchFamily="18" charset="-127"/>
              </a:rPr>
              <a:t>change</a:t>
            </a:r>
            <a:r>
              <a:rPr lang="de-AT" sz="2000" b="1" dirty="0" smtClean="0">
                <a:latin typeface="+mj-lt"/>
                <a:ea typeface="Batang" pitchFamily="18" charset="-127"/>
              </a:rPr>
              <a:t> </a:t>
            </a:r>
            <a:r>
              <a:rPr lang="de-AT" sz="2000" b="1" dirty="0" err="1" smtClean="0">
                <a:latin typeface="+mj-lt"/>
                <a:ea typeface="Batang" pitchFamily="18" charset="-127"/>
              </a:rPr>
              <a:t>the</a:t>
            </a:r>
            <a:r>
              <a:rPr lang="de-AT" sz="2000" b="1" dirty="0" smtClean="0">
                <a:latin typeface="+mj-lt"/>
                <a:ea typeface="Batang" pitchFamily="18" charset="-127"/>
              </a:rPr>
              <a:t> </a:t>
            </a:r>
            <a:r>
              <a:rPr lang="de-AT" sz="2000" b="1" dirty="0" err="1" smtClean="0">
                <a:latin typeface="+mj-lt"/>
                <a:ea typeface="Batang" pitchFamily="18" charset="-127"/>
              </a:rPr>
              <a:t>world</a:t>
            </a:r>
            <a:r>
              <a:rPr lang="de-AT" sz="2000" b="1" dirty="0" smtClean="0">
                <a:latin typeface="+mj-lt"/>
                <a:ea typeface="Batang" pitchFamily="18" charset="-127"/>
              </a:rPr>
              <a:t>.</a:t>
            </a:r>
            <a:endParaRPr lang="de-AT" sz="900" b="1" dirty="0" smtClean="0">
              <a:latin typeface="+mj-lt"/>
              <a:ea typeface="Batang" pitchFamily="18" charset="-127"/>
            </a:endParaRPr>
          </a:p>
          <a:p>
            <a:pPr algn="ctr"/>
            <a:r>
              <a:rPr lang="de-AT" b="1" i="1" dirty="0" smtClean="0">
                <a:latin typeface="+mj-lt"/>
                <a:ea typeface="Batang" pitchFamily="18" charset="-127"/>
              </a:rPr>
              <a:t>(Nelson Mandela)</a:t>
            </a:r>
            <a:endParaRPr lang="de-AT" b="1" i="1" dirty="0">
              <a:latin typeface="+mj-lt"/>
              <a:ea typeface="Batang" pitchFamily="18" charset="-127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67544" y="4236184"/>
            <a:ext cx="3420000" cy="1944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 anchor="ctr">
            <a:spAutoFit/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de-AT" sz="2000" b="1" dirty="0">
                <a:latin typeface="+mn-lt"/>
                <a:cs typeface="Arabic Typesetting" pitchFamily="66" charset="-78"/>
              </a:rPr>
              <a:t>Education </a:t>
            </a:r>
            <a:r>
              <a:rPr lang="de-AT" sz="2000" b="1" dirty="0" err="1">
                <a:latin typeface="+mn-lt"/>
                <a:cs typeface="Arabic Typesetting" pitchFamily="66" charset="-78"/>
              </a:rPr>
              <a:t>has</a:t>
            </a:r>
            <a:r>
              <a:rPr lang="de-AT" sz="2000" b="1" dirty="0">
                <a:latin typeface="+mn-lt"/>
                <a:cs typeface="Arabic Typesetting" pitchFamily="66" charset="-78"/>
              </a:rPr>
              <a:t> </a:t>
            </a:r>
            <a:r>
              <a:rPr lang="de-AT" sz="2000" b="1" dirty="0" err="1">
                <a:latin typeface="+mn-lt"/>
                <a:cs typeface="Arabic Typesetting" pitchFamily="66" charset="-78"/>
              </a:rPr>
              <a:t>become</a:t>
            </a:r>
            <a:r>
              <a:rPr lang="de-AT" sz="2000" b="1" dirty="0">
                <a:latin typeface="+mn-lt"/>
                <a:cs typeface="Arabic Typesetting" pitchFamily="66" charset="-78"/>
              </a:rPr>
              <a:t> an </a:t>
            </a:r>
            <a:r>
              <a:rPr lang="de-AT" sz="2000" b="1" dirty="0" err="1">
                <a:latin typeface="+mn-lt"/>
                <a:cs typeface="Arabic Typesetting" pitchFamily="66" charset="-78"/>
              </a:rPr>
              <a:t>important</a:t>
            </a:r>
            <a:r>
              <a:rPr lang="de-AT" sz="2000" b="1" dirty="0">
                <a:latin typeface="+mn-lt"/>
                <a:cs typeface="Arabic Typesetting" pitchFamily="66" charset="-78"/>
              </a:rPr>
              <a:t> </a:t>
            </a:r>
            <a:r>
              <a:rPr lang="de-AT" sz="2000" b="1" dirty="0" err="1">
                <a:latin typeface="+mn-lt"/>
                <a:cs typeface="Arabic Typesetting" pitchFamily="66" charset="-78"/>
              </a:rPr>
              <a:t>part</a:t>
            </a:r>
            <a:r>
              <a:rPr lang="de-AT" sz="2000" b="1" dirty="0">
                <a:latin typeface="+mn-lt"/>
                <a:cs typeface="Arabic Typesetting" pitchFamily="66" charset="-78"/>
              </a:rPr>
              <a:t> </a:t>
            </a:r>
            <a:r>
              <a:rPr lang="de-AT" sz="2000" b="1" dirty="0" err="1">
                <a:latin typeface="+mn-lt"/>
                <a:cs typeface="Arabic Typesetting" pitchFamily="66" charset="-78"/>
              </a:rPr>
              <a:t>of</a:t>
            </a:r>
            <a:r>
              <a:rPr lang="de-AT" sz="2000" b="1" dirty="0">
                <a:latin typeface="+mn-lt"/>
                <a:cs typeface="Arabic Typesetting" pitchFamily="66" charset="-78"/>
              </a:rPr>
              <a:t> </a:t>
            </a:r>
            <a:r>
              <a:rPr lang="de-AT" sz="2000" b="1" dirty="0" err="1" smtClean="0">
                <a:latin typeface="+mn-lt"/>
                <a:cs typeface="Arabic Typesetting" pitchFamily="66" charset="-78"/>
              </a:rPr>
              <a:t>the</a:t>
            </a:r>
            <a:r>
              <a:rPr lang="de-AT" sz="2000" b="1" dirty="0" smtClean="0">
                <a:latin typeface="+mn-lt"/>
                <a:cs typeface="Arabic Typesetting" pitchFamily="66" charset="-78"/>
              </a:rPr>
              <a:t> „World </a:t>
            </a:r>
            <a:r>
              <a:rPr lang="de-AT" sz="2000" b="1" dirty="0">
                <a:latin typeface="+mn-lt"/>
                <a:cs typeface="Arabic Typesetting" pitchFamily="66" charset="-78"/>
              </a:rPr>
              <a:t>Society“ </a:t>
            </a:r>
            <a:r>
              <a:rPr lang="de-AT" sz="2000" b="1" dirty="0" err="1">
                <a:latin typeface="+mn-lt"/>
                <a:cs typeface="Arabic Typesetting" pitchFamily="66" charset="-78"/>
              </a:rPr>
              <a:t>under</a:t>
            </a:r>
            <a:r>
              <a:rPr lang="de-AT" sz="2000" b="1" dirty="0">
                <a:latin typeface="+mn-lt"/>
                <a:cs typeface="Arabic Typesetting" pitchFamily="66" charset="-78"/>
              </a:rPr>
              <a:t> </a:t>
            </a:r>
            <a:r>
              <a:rPr lang="de-AT" sz="2000" b="1" dirty="0" err="1">
                <a:latin typeface="+mn-lt"/>
                <a:cs typeface="Arabic Typesetting" pitchFamily="66" charset="-78"/>
              </a:rPr>
              <a:t>the</a:t>
            </a:r>
            <a:r>
              <a:rPr lang="de-AT" sz="2000" b="1" dirty="0">
                <a:latin typeface="+mn-lt"/>
                <a:cs typeface="Arabic Typesetting" pitchFamily="66" charset="-78"/>
              </a:rPr>
              <a:t> </a:t>
            </a:r>
            <a:r>
              <a:rPr lang="de-AT" sz="2000" b="1" dirty="0" err="1">
                <a:latin typeface="+mn-lt"/>
                <a:cs typeface="Arabic Typesetting" pitchFamily="66" charset="-78"/>
              </a:rPr>
              <a:t>label</a:t>
            </a:r>
            <a:r>
              <a:rPr lang="de-AT" sz="2000" b="1" dirty="0">
                <a:latin typeface="+mn-lt"/>
                <a:cs typeface="Arabic Typesetting" pitchFamily="66" charset="-78"/>
              </a:rPr>
              <a:t> </a:t>
            </a:r>
            <a:r>
              <a:rPr lang="de-AT" sz="2000" b="1" dirty="0" err="1">
                <a:latin typeface="+mn-lt"/>
                <a:cs typeface="Arabic Typesetting" pitchFamily="66" charset="-78"/>
              </a:rPr>
              <a:t>of</a:t>
            </a:r>
            <a:r>
              <a:rPr lang="de-AT" sz="2000" b="1" dirty="0">
                <a:latin typeface="+mn-lt"/>
                <a:cs typeface="Arabic Typesetting" pitchFamily="66" charset="-78"/>
              </a:rPr>
              <a:t> „World </a:t>
            </a:r>
            <a:r>
              <a:rPr lang="de-AT" sz="2000" b="1" dirty="0" err="1">
                <a:latin typeface="+mn-lt"/>
                <a:cs typeface="Arabic Typesetting" pitchFamily="66" charset="-78"/>
              </a:rPr>
              <a:t>Polity</a:t>
            </a:r>
            <a:r>
              <a:rPr lang="de-AT" sz="2000" b="1" dirty="0">
                <a:latin typeface="+mn-lt"/>
                <a:cs typeface="Arabic Typesetting" pitchFamily="66" charset="-78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3797593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5" y="2009384"/>
            <a:ext cx="7956000" cy="113215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de-AT" sz="2400" dirty="0"/>
              <a:t>Change </a:t>
            </a:r>
            <a:r>
              <a:rPr lang="de-AT" sz="2400" dirty="0" err="1"/>
              <a:t>through</a:t>
            </a:r>
            <a:r>
              <a:rPr lang="de-AT" sz="2400" dirty="0"/>
              <a:t> </a:t>
            </a:r>
            <a:r>
              <a:rPr lang="de-AT" sz="2400" dirty="0" err="1"/>
              <a:t>Entrepreneurship</a:t>
            </a:r>
            <a:r>
              <a:rPr lang="de-AT" sz="2400" dirty="0"/>
              <a:t> Education: </a:t>
            </a:r>
            <a:r>
              <a:rPr lang="de-AT" sz="2400" dirty="0" smtClean="0"/>
              <a:t>TEMPUS </a:t>
            </a:r>
            <a:r>
              <a:rPr lang="de-AT" sz="2400" dirty="0" err="1"/>
              <a:t>project</a:t>
            </a:r>
            <a:r>
              <a:rPr lang="de-AT" sz="2400" dirty="0"/>
              <a:t> EINSEE – RU-TJ </a:t>
            </a:r>
            <a:br>
              <a:rPr lang="de-AT" sz="2400" dirty="0"/>
            </a:br>
            <a:r>
              <a:rPr lang="de-AT" sz="2400" dirty="0"/>
              <a:t/>
            </a:r>
            <a:br>
              <a:rPr lang="de-AT" sz="2400" dirty="0"/>
            </a:b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2511994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2000" y="260728"/>
            <a:ext cx="7920000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AT" sz="2400" b="1" dirty="0" smtClean="0">
                <a:latin typeface="+mn-lt"/>
              </a:rPr>
              <a:t>Eco-</a:t>
            </a:r>
            <a:r>
              <a:rPr lang="de-AT" sz="2400" b="1" dirty="0" err="1" smtClean="0">
                <a:latin typeface="+mn-lt"/>
              </a:rPr>
              <a:t>social</a:t>
            </a:r>
            <a:r>
              <a:rPr lang="de-AT" sz="2400" b="1" dirty="0" smtClean="0">
                <a:latin typeface="+mn-lt"/>
              </a:rPr>
              <a:t> </a:t>
            </a:r>
            <a:r>
              <a:rPr lang="de-AT" sz="2400" b="1" dirty="0" err="1" smtClean="0">
                <a:latin typeface="+mn-lt"/>
              </a:rPr>
              <a:t>market</a:t>
            </a:r>
            <a:r>
              <a:rPr lang="de-AT" sz="2400" b="1" dirty="0" smtClean="0">
                <a:latin typeface="+mn-lt"/>
              </a:rPr>
              <a:t> </a:t>
            </a:r>
            <a:r>
              <a:rPr lang="de-AT" sz="2400" b="1" dirty="0" err="1" smtClean="0">
                <a:latin typeface="+mn-lt"/>
              </a:rPr>
              <a:t>economy</a:t>
            </a:r>
            <a:endParaRPr lang="de-AT" sz="2400" b="1" dirty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12000" y="5949360"/>
            <a:ext cx="7920000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AT" sz="2400" b="1" dirty="0" smtClean="0">
                <a:latin typeface="+mn-lt"/>
              </a:rPr>
              <a:t>Dynamic </a:t>
            </a:r>
            <a:r>
              <a:rPr lang="de-AT" sz="2400" b="1" dirty="0" err="1" smtClean="0">
                <a:latin typeface="+mn-lt"/>
              </a:rPr>
              <a:t>stability</a:t>
            </a:r>
            <a:endParaRPr lang="de-AT" sz="2400" b="1" dirty="0"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11560" y="260648"/>
            <a:ext cx="720000" cy="640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vert270" wrap="square" rtlCol="0" anchor="ctr">
            <a:noAutofit/>
          </a:bodyPr>
          <a:lstStyle/>
          <a:p>
            <a:pPr algn="ctr"/>
            <a:r>
              <a:rPr lang="de-AT" sz="2400" b="1" dirty="0" err="1" smtClean="0">
                <a:latin typeface="+mn-lt"/>
              </a:rPr>
              <a:t>Civil</a:t>
            </a:r>
            <a:r>
              <a:rPr lang="de-AT" sz="2400" b="1" dirty="0" smtClean="0">
                <a:latin typeface="+mn-lt"/>
              </a:rPr>
              <a:t> </a:t>
            </a:r>
            <a:r>
              <a:rPr lang="de-AT" sz="2400" b="1" dirty="0" err="1" smtClean="0">
                <a:latin typeface="+mn-lt"/>
              </a:rPr>
              <a:t>society</a:t>
            </a:r>
            <a:endParaRPr lang="de-AT" sz="2400" b="1" dirty="0"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812440" y="260648"/>
            <a:ext cx="720000" cy="640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vert270" wrap="square" rtlCol="0" anchor="ctr">
            <a:noAutofit/>
          </a:bodyPr>
          <a:lstStyle/>
          <a:p>
            <a:pPr algn="ctr"/>
            <a:r>
              <a:rPr lang="de-AT" sz="2400" b="1" dirty="0" smtClean="0">
                <a:latin typeface="+mn-lt"/>
              </a:rPr>
              <a:t>Future</a:t>
            </a:r>
            <a:endParaRPr lang="de-AT" sz="2400" b="1" dirty="0">
              <a:latin typeface="+mn-lt"/>
            </a:endParaRPr>
          </a:p>
        </p:txBody>
      </p:sp>
      <p:sp>
        <p:nvSpPr>
          <p:cNvPr id="6" name="Legende mit Pfeil in vier Richtungen 5"/>
          <p:cNvSpPr/>
          <p:nvPr/>
        </p:nvSpPr>
        <p:spPr>
          <a:xfrm>
            <a:off x="1296000" y="908720"/>
            <a:ext cx="6552000" cy="5112000"/>
          </a:xfrm>
          <a:prstGeom prst="quadArrowCallout">
            <a:avLst>
              <a:gd name="adj1" fmla="val 14640"/>
              <a:gd name="adj2" fmla="val 25773"/>
              <a:gd name="adj3" fmla="val 11682"/>
              <a:gd name="adj4" fmla="val 74227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7" name="Textfeld 6"/>
          <p:cNvSpPr txBox="1"/>
          <p:nvPr/>
        </p:nvSpPr>
        <p:spPr>
          <a:xfrm>
            <a:off x="2268116" y="1844824"/>
            <a:ext cx="4680520" cy="30469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kumimoji="1" lang="de-DE" sz="20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kumimoji="1" lang="de-DE" sz="2000" b="1" dirty="0" smtClean="0">
                <a:solidFill>
                  <a:schemeClr val="bg1"/>
                </a:solidFill>
                <a:latin typeface="+mn-lt"/>
              </a:rPr>
              <a:t>EU-Tempus-Projekt:</a:t>
            </a:r>
          </a:p>
          <a:p>
            <a:pPr algn="ctr"/>
            <a:r>
              <a:rPr kumimoji="1" lang="de-DE" sz="2000" b="1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algn="ctr"/>
            <a:r>
              <a:rPr kumimoji="1" lang="de-AT" sz="2200" b="1" dirty="0" smtClean="0">
                <a:solidFill>
                  <a:schemeClr val="bg1"/>
                </a:solidFill>
                <a:latin typeface="+mn-lt"/>
              </a:rPr>
              <a:t>Entwicklung und Implementierung nachhaltig wirksamer Strukturen zur </a:t>
            </a:r>
            <a:r>
              <a:rPr kumimoji="1" lang="de-AT" sz="2200" b="1" dirty="0" err="1" smtClean="0">
                <a:solidFill>
                  <a:schemeClr val="bg1"/>
                </a:solidFill>
                <a:latin typeface="+mn-lt"/>
              </a:rPr>
              <a:t>Entrepreneurship</a:t>
            </a:r>
            <a:r>
              <a:rPr kumimoji="1" lang="de-AT" sz="2200" b="1" dirty="0" smtClean="0">
                <a:solidFill>
                  <a:schemeClr val="bg1"/>
                </a:solidFill>
                <a:latin typeface="+mn-lt"/>
              </a:rPr>
              <a:t> Erziehung in Russland und Tadschikistan</a:t>
            </a:r>
            <a:endParaRPr lang="de-AT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Gleichschenkliges Dreieck 7"/>
          <p:cNvSpPr/>
          <p:nvPr/>
        </p:nvSpPr>
        <p:spPr>
          <a:xfrm rot="5400000">
            <a:off x="5598440" y="3204000"/>
            <a:ext cx="6408000" cy="540000"/>
          </a:xfrm>
          <a:prstGeom prst="triangle">
            <a:avLst>
              <a:gd name="adj" fmla="val 5042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/>
          <p:cNvSpPr txBox="1"/>
          <p:nvPr/>
        </p:nvSpPr>
        <p:spPr>
          <a:xfrm>
            <a:off x="2142000" y="4545224"/>
            <a:ext cx="4867200" cy="90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AT" sz="3200" b="1" dirty="0" smtClean="0">
                <a:solidFill>
                  <a:schemeClr val="bg1"/>
                </a:solidFill>
                <a:latin typeface="+mn-lt"/>
              </a:rPr>
              <a:t>Ziel 1</a:t>
            </a:r>
            <a:endParaRPr lang="de-AT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871800" y="1476000"/>
            <a:ext cx="900000" cy="39604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6372200" y="1476000"/>
            <a:ext cx="900000" cy="39604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endParaRPr lang="de-AT" dirty="0"/>
          </a:p>
        </p:txBody>
      </p:sp>
      <p:sp>
        <p:nvSpPr>
          <p:cNvPr id="12" name="Textfeld 11"/>
          <p:cNvSpPr txBox="1"/>
          <p:nvPr/>
        </p:nvSpPr>
        <p:spPr>
          <a:xfrm>
            <a:off x="2771800" y="2376000"/>
            <a:ext cx="1800200" cy="2196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AT" sz="3200" b="1" dirty="0" smtClean="0">
                <a:solidFill>
                  <a:schemeClr val="bg1"/>
                </a:solidFill>
                <a:latin typeface="+mn-lt"/>
              </a:rPr>
              <a:t>Ziel 2</a:t>
            </a:r>
            <a:endParaRPr lang="de-AT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572000" y="2376000"/>
            <a:ext cx="1800200" cy="219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AT" sz="3200" b="1" dirty="0" smtClean="0">
                <a:solidFill>
                  <a:schemeClr val="bg1"/>
                </a:solidFill>
                <a:latin typeface="+mn-lt"/>
              </a:rPr>
              <a:t>Ziel 3</a:t>
            </a:r>
            <a:endParaRPr lang="de-AT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267744" y="1484784"/>
            <a:ext cx="4867200" cy="90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de-AT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584328" y="1187460"/>
            <a:ext cx="5940000" cy="45457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endParaRPr lang="de-AT" dirty="0"/>
          </a:p>
        </p:txBody>
      </p:sp>
      <p:sp>
        <p:nvSpPr>
          <p:cNvPr id="16" name="Textfeld 15"/>
          <p:cNvSpPr txBox="1"/>
          <p:nvPr/>
        </p:nvSpPr>
        <p:spPr>
          <a:xfrm>
            <a:off x="1602000" y="126876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 err="1" smtClean="0">
                <a:latin typeface="+mn-lt"/>
              </a:rPr>
              <a:t>Aim</a:t>
            </a:r>
            <a:r>
              <a:rPr lang="de-AT" sz="2400" b="1" dirty="0" smtClean="0">
                <a:latin typeface="+mn-lt"/>
              </a:rPr>
              <a:t> 1 – </a:t>
            </a:r>
            <a:r>
              <a:rPr lang="de-AT" sz="2400" b="1" dirty="0" err="1" smtClean="0">
                <a:latin typeface="+mn-lt"/>
              </a:rPr>
              <a:t>Creation</a:t>
            </a:r>
            <a:r>
              <a:rPr lang="de-AT" sz="2400" b="1" dirty="0" smtClean="0">
                <a:latin typeface="+mn-lt"/>
              </a:rPr>
              <a:t> </a:t>
            </a:r>
            <a:r>
              <a:rPr lang="de-AT" sz="2400" b="1" dirty="0" err="1" smtClean="0">
                <a:latin typeface="+mn-lt"/>
              </a:rPr>
              <a:t>of</a:t>
            </a:r>
            <a:r>
              <a:rPr lang="de-AT" sz="2400" b="1" dirty="0" smtClean="0">
                <a:latin typeface="+mn-lt"/>
              </a:rPr>
              <a:t> a </a:t>
            </a:r>
            <a:r>
              <a:rPr lang="de-AT" sz="2400" b="1" dirty="0" err="1" smtClean="0">
                <a:latin typeface="+mn-lt"/>
              </a:rPr>
              <a:t>subject</a:t>
            </a:r>
            <a:r>
              <a:rPr lang="de-AT" sz="2400" b="1" dirty="0" smtClean="0">
                <a:latin typeface="+mn-lt"/>
              </a:rPr>
              <a:t> </a:t>
            </a:r>
            <a:endParaRPr lang="de-AT" sz="2400" b="1" dirty="0"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746016" y="5301208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spc="100" dirty="0" smtClean="0">
                <a:latin typeface="+mn-lt"/>
              </a:rPr>
              <a:t>Central </a:t>
            </a:r>
            <a:r>
              <a:rPr lang="de-AT" sz="1600" b="1" spc="100" dirty="0" err="1" smtClean="0">
                <a:latin typeface="+mn-lt"/>
              </a:rPr>
              <a:t>measure</a:t>
            </a:r>
            <a:r>
              <a:rPr lang="de-AT" sz="1600" b="1" spc="100" dirty="0" smtClean="0">
                <a:latin typeface="+mn-lt"/>
              </a:rPr>
              <a:t> </a:t>
            </a:r>
            <a:r>
              <a:rPr lang="de-AT" sz="1600" b="1" spc="100" dirty="0" err="1" smtClean="0">
                <a:latin typeface="+mn-lt"/>
              </a:rPr>
              <a:t>to</a:t>
            </a:r>
            <a:r>
              <a:rPr lang="de-AT" sz="1600" b="1" spc="100" dirty="0" smtClean="0">
                <a:latin typeface="+mn-lt"/>
              </a:rPr>
              <a:t> </a:t>
            </a:r>
            <a:r>
              <a:rPr lang="de-AT" sz="1600" b="1" spc="100" dirty="0" err="1" smtClean="0">
                <a:latin typeface="+mn-lt"/>
              </a:rPr>
              <a:t>establish</a:t>
            </a:r>
            <a:r>
              <a:rPr lang="de-AT" sz="1600" b="1" spc="100" dirty="0" smtClean="0">
                <a:latin typeface="+mn-lt"/>
              </a:rPr>
              <a:t> </a:t>
            </a:r>
            <a:r>
              <a:rPr lang="de-AT" sz="1600" b="1" spc="100" dirty="0" err="1" smtClean="0">
                <a:latin typeface="+mn-lt"/>
              </a:rPr>
              <a:t>structure</a:t>
            </a:r>
            <a:endParaRPr lang="de-AT" sz="1600" b="1" spc="100" dirty="0"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159732" y="2584936"/>
            <a:ext cx="482453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900" b="1" dirty="0" smtClean="0">
              <a:latin typeface="+mn-lt"/>
            </a:endParaRPr>
          </a:p>
          <a:p>
            <a:pPr indent="180000">
              <a:buFont typeface="Wingdings" pitchFamily="2" charset="2"/>
              <a:buChar char="§"/>
            </a:pPr>
            <a:r>
              <a:rPr lang="de-AT" b="1" dirty="0" smtClean="0">
                <a:latin typeface="+mn-lt"/>
              </a:rPr>
              <a:t>mit ausgewiesenen Zeitdeputaten </a:t>
            </a:r>
          </a:p>
          <a:p>
            <a:pPr indent="180000">
              <a:buFont typeface="Wingdings" pitchFamily="2" charset="2"/>
              <a:buChar char="§"/>
            </a:pPr>
            <a:r>
              <a:rPr lang="de-AT" b="1" dirty="0" smtClean="0">
                <a:latin typeface="+mn-lt"/>
              </a:rPr>
              <a:t>auf der Basis eines </a:t>
            </a:r>
            <a:r>
              <a:rPr lang="de-AT" b="1" dirty="0" err="1" smtClean="0">
                <a:latin typeface="+mn-lt"/>
              </a:rPr>
              <a:t>kompetenz</a:t>
            </a:r>
            <a:r>
              <a:rPr lang="de-AT" b="1" dirty="0" smtClean="0">
                <a:latin typeface="+mn-lt"/>
              </a:rPr>
              <a:t>-</a:t>
            </a:r>
          </a:p>
          <a:p>
            <a:pPr indent="180000"/>
            <a:r>
              <a:rPr lang="de-AT" b="1" dirty="0" smtClean="0">
                <a:latin typeface="+mn-lt"/>
              </a:rPr>
              <a:t>orientierten Lehrplans und </a:t>
            </a:r>
          </a:p>
          <a:p>
            <a:pPr indent="180000"/>
            <a:r>
              <a:rPr lang="de-AT" b="1" dirty="0" smtClean="0">
                <a:latin typeface="+mn-lt"/>
              </a:rPr>
              <a:t>Bildungsstandards</a:t>
            </a:r>
            <a:endParaRPr lang="de-AT" b="1" dirty="0"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854328" y="1772816"/>
            <a:ext cx="5400000" cy="35283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algn="ctr"/>
            <a:endParaRPr lang="de-AT" b="1" dirty="0"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962040" y="172800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err="1" smtClean="0">
                <a:latin typeface="+mn-lt"/>
              </a:rPr>
              <a:t>Aim</a:t>
            </a:r>
            <a:r>
              <a:rPr lang="de-AT" sz="1600" b="1" dirty="0" smtClean="0">
                <a:latin typeface="+mn-lt"/>
              </a:rPr>
              <a:t> 2 – Further </a:t>
            </a:r>
            <a:r>
              <a:rPr lang="de-AT" sz="1600" b="1" dirty="0" err="1" smtClean="0">
                <a:latin typeface="+mn-lt"/>
              </a:rPr>
              <a:t>training</a:t>
            </a:r>
            <a:r>
              <a:rPr lang="de-AT" sz="1600" b="1" dirty="0" smtClean="0">
                <a:latin typeface="+mn-lt"/>
              </a:rPr>
              <a:t> </a:t>
            </a:r>
            <a:r>
              <a:rPr lang="de-AT" sz="1600" b="1" dirty="0" err="1" smtClean="0">
                <a:latin typeface="+mn-lt"/>
              </a:rPr>
              <a:t>and</a:t>
            </a:r>
            <a:r>
              <a:rPr lang="de-AT" sz="1600" b="1" dirty="0" smtClean="0">
                <a:latin typeface="+mn-lt"/>
              </a:rPr>
              <a:t> </a:t>
            </a:r>
            <a:r>
              <a:rPr lang="de-AT" sz="1600" b="1" dirty="0" err="1" smtClean="0">
                <a:latin typeface="+mn-lt"/>
              </a:rPr>
              <a:t>development</a:t>
            </a:r>
            <a:r>
              <a:rPr lang="de-AT" sz="1600" b="1" dirty="0" smtClean="0">
                <a:latin typeface="+mn-lt"/>
              </a:rPr>
              <a:t> </a:t>
            </a:r>
            <a:r>
              <a:rPr lang="de-AT" sz="1600" b="1" dirty="0" err="1" smtClean="0">
                <a:latin typeface="+mn-lt"/>
              </a:rPr>
              <a:t>for</a:t>
            </a:r>
            <a:r>
              <a:rPr lang="de-AT" sz="1600" b="1" dirty="0" smtClean="0">
                <a:latin typeface="+mn-lt"/>
              </a:rPr>
              <a:t> </a:t>
            </a:r>
            <a:r>
              <a:rPr lang="de-AT" sz="1600" b="1" dirty="0" err="1" smtClean="0">
                <a:latin typeface="+mn-lt"/>
              </a:rPr>
              <a:t>existing</a:t>
            </a:r>
            <a:r>
              <a:rPr lang="de-AT" sz="1600" b="1" dirty="0" smtClean="0">
                <a:latin typeface="+mn-lt"/>
              </a:rPr>
              <a:t> </a:t>
            </a:r>
            <a:r>
              <a:rPr lang="de-AT" sz="1600" b="1" dirty="0" err="1" smtClean="0">
                <a:latin typeface="+mn-lt"/>
              </a:rPr>
              <a:t>teachers</a:t>
            </a:r>
            <a:endParaRPr lang="de-AT" sz="1600" b="1" dirty="0"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746016" y="4869160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spc="30" dirty="0" err="1" smtClean="0">
                <a:latin typeface="+mn-lt"/>
              </a:rPr>
              <a:t>Ensuring</a:t>
            </a:r>
            <a:r>
              <a:rPr lang="de-AT" sz="1600" b="1" spc="30" dirty="0" smtClean="0">
                <a:latin typeface="+mn-lt"/>
              </a:rPr>
              <a:t> medium-</a:t>
            </a:r>
            <a:r>
              <a:rPr lang="de-AT" sz="1600" b="1" spc="30" dirty="0" err="1" smtClean="0">
                <a:latin typeface="+mn-lt"/>
              </a:rPr>
              <a:t>term</a:t>
            </a:r>
            <a:r>
              <a:rPr lang="de-AT" sz="1600" b="1" spc="30" dirty="0" smtClean="0">
                <a:latin typeface="+mn-lt"/>
              </a:rPr>
              <a:t> </a:t>
            </a:r>
            <a:r>
              <a:rPr lang="de-AT" sz="1600" b="1" spc="30" dirty="0" err="1" smtClean="0">
                <a:latin typeface="+mn-lt"/>
              </a:rPr>
              <a:t>sustainability</a:t>
            </a:r>
            <a:endParaRPr lang="de-AT" sz="1600" b="1" spc="30" dirty="0">
              <a:latin typeface="+mn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195736" y="2272804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>
                <a:latin typeface="+mn-lt"/>
              </a:rPr>
              <a:t>Entwicklung von Kursmodulen zur</a:t>
            </a:r>
          </a:p>
          <a:p>
            <a:endParaRPr lang="de-AT" b="1" dirty="0" smtClean="0">
              <a:latin typeface="+mn-lt"/>
            </a:endParaRPr>
          </a:p>
          <a:p>
            <a:pPr indent="180000">
              <a:buFont typeface="Wingdings" pitchFamily="2" charset="2"/>
              <a:buChar char="§"/>
            </a:pPr>
            <a:r>
              <a:rPr lang="de-AT" b="1" dirty="0" smtClean="0">
                <a:latin typeface="+mn-lt"/>
              </a:rPr>
              <a:t>Qualifizierung fachfremder </a:t>
            </a:r>
          </a:p>
          <a:p>
            <a:pPr indent="180000"/>
            <a:r>
              <a:rPr lang="de-AT" b="1" dirty="0" smtClean="0">
                <a:latin typeface="+mn-lt"/>
              </a:rPr>
              <a:t>Lehrer/innen</a:t>
            </a:r>
          </a:p>
          <a:p>
            <a:pPr indent="180000">
              <a:buFont typeface="Wingdings" pitchFamily="2" charset="2"/>
              <a:buChar char="§"/>
            </a:pPr>
            <a:r>
              <a:rPr lang="de-AT" b="1" dirty="0" smtClean="0">
                <a:latin typeface="+mn-lt"/>
              </a:rPr>
              <a:t>Sicherung der pädagogischen </a:t>
            </a:r>
          </a:p>
          <a:p>
            <a:pPr indent="180000"/>
            <a:r>
              <a:rPr lang="de-AT" b="1" dirty="0" smtClean="0">
                <a:latin typeface="+mn-lt"/>
              </a:rPr>
              <a:t>Professionalität und der </a:t>
            </a:r>
          </a:p>
          <a:p>
            <a:pPr indent="180000"/>
            <a:r>
              <a:rPr lang="de-AT" b="1" dirty="0" smtClean="0">
                <a:latin typeface="+mn-lt"/>
              </a:rPr>
              <a:t>didaktisch-methodischen </a:t>
            </a:r>
          </a:p>
          <a:p>
            <a:pPr indent="180000"/>
            <a:r>
              <a:rPr lang="de-AT" b="1" dirty="0" smtClean="0">
                <a:latin typeface="+mn-lt"/>
              </a:rPr>
              <a:t>Kompetenz</a:t>
            </a:r>
            <a:endParaRPr lang="de-AT" b="1" dirty="0">
              <a:latin typeface="+mn-lt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124328" y="2277160"/>
            <a:ext cx="4860000" cy="2520000"/>
          </a:xfrm>
          <a:prstGeom prst="rect">
            <a:avLst/>
          </a:prstGeom>
          <a:solidFill>
            <a:srgbClr val="E3FEDE"/>
          </a:solidFill>
        </p:spPr>
        <p:txBody>
          <a:bodyPr wrap="square" rtlCol="0">
            <a:noAutofit/>
          </a:bodyPr>
          <a:lstStyle/>
          <a:p>
            <a:endParaRPr lang="de-AT" dirty="0"/>
          </a:p>
        </p:txBody>
      </p:sp>
      <p:sp>
        <p:nvSpPr>
          <p:cNvPr id="24" name="Textfeld 23"/>
          <p:cNvSpPr txBox="1"/>
          <p:nvPr/>
        </p:nvSpPr>
        <p:spPr>
          <a:xfrm>
            <a:off x="2204120" y="233958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 err="1" smtClean="0">
                <a:latin typeface="+mn-lt"/>
              </a:rPr>
              <a:t>Aim</a:t>
            </a:r>
            <a:r>
              <a:rPr lang="de-AT" b="1" dirty="0" smtClean="0">
                <a:latin typeface="+mn-lt"/>
              </a:rPr>
              <a:t> 3 – </a:t>
            </a:r>
            <a:r>
              <a:rPr lang="de-AT" b="1" dirty="0" err="1" smtClean="0">
                <a:latin typeface="+mn-lt"/>
              </a:rPr>
              <a:t>Teacher</a:t>
            </a:r>
            <a:r>
              <a:rPr lang="de-AT" b="1" dirty="0" smtClean="0">
                <a:latin typeface="+mn-lt"/>
              </a:rPr>
              <a:t> </a:t>
            </a:r>
            <a:r>
              <a:rPr lang="de-AT" b="1" dirty="0" err="1" smtClean="0">
                <a:latin typeface="+mn-lt"/>
              </a:rPr>
              <a:t>training</a:t>
            </a:r>
            <a:endParaRPr lang="de-AT" b="1" dirty="0">
              <a:latin typeface="+mn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746016" y="4365104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err="1" smtClean="0">
                <a:latin typeface="+mn-lt"/>
              </a:rPr>
              <a:t>Ensuring</a:t>
            </a:r>
            <a:r>
              <a:rPr lang="de-AT" sz="1600" b="1" dirty="0" smtClean="0">
                <a:latin typeface="+mn-lt"/>
              </a:rPr>
              <a:t> </a:t>
            </a:r>
            <a:r>
              <a:rPr lang="de-AT" sz="1600" b="1" dirty="0" err="1" smtClean="0">
                <a:latin typeface="+mn-lt"/>
              </a:rPr>
              <a:t>long-term</a:t>
            </a:r>
            <a:r>
              <a:rPr lang="de-AT" sz="1600" b="1" dirty="0" smtClean="0">
                <a:latin typeface="+mn-lt"/>
              </a:rPr>
              <a:t> </a:t>
            </a:r>
            <a:r>
              <a:rPr lang="de-AT" sz="1600" b="1" dirty="0" err="1" smtClean="0">
                <a:latin typeface="+mn-lt"/>
              </a:rPr>
              <a:t>sustainability</a:t>
            </a:r>
            <a:endParaRPr lang="de-AT" sz="1600" b="1" dirty="0">
              <a:latin typeface="+mn-lt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339752" y="2636912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 smtClean="0">
                <a:latin typeface="+mn-lt"/>
              </a:rPr>
              <a:t>Implementierung bzw. Modernisierung wirtschafts- und </a:t>
            </a:r>
            <a:r>
              <a:rPr lang="de-AT" b="1" dirty="0" err="1" smtClean="0">
                <a:latin typeface="+mn-lt"/>
              </a:rPr>
              <a:t>gesellschaftskunde</a:t>
            </a:r>
            <a:r>
              <a:rPr lang="de-AT" b="1" dirty="0" smtClean="0">
                <a:latin typeface="+mn-lt"/>
              </a:rPr>
              <a:t>-didaktischer Ausbildungsangebote in der Bologna-Architektur</a:t>
            </a:r>
            <a:endParaRPr lang="de-AT" dirty="0">
              <a:latin typeface="+mn-l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2322080" y="2708920"/>
            <a:ext cx="4536504" cy="15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AT" b="1" dirty="0" smtClean="0">
                <a:latin typeface="+mn-lt"/>
              </a:rPr>
              <a:t>TEMPUS-Project</a:t>
            </a:r>
          </a:p>
          <a:p>
            <a:pPr algn="ctr"/>
            <a:r>
              <a:rPr lang="de-AT" b="1" dirty="0" smtClean="0">
                <a:latin typeface="+mn-lt"/>
              </a:rPr>
              <a:t>EINSEE – RU-TJ</a:t>
            </a:r>
          </a:p>
          <a:p>
            <a:pPr algn="ctr"/>
            <a:r>
              <a:rPr lang="de-AT" b="1" dirty="0" smtClean="0">
                <a:latin typeface="+mn-lt"/>
              </a:rPr>
              <a:t>2010 - 2013</a:t>
            </a:r>
            <a:endParaRPr lang="de-AT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2000" y="260728"/>
            <a:ext cx="7920000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AT" sz="2400" b="1" dirty="0" smtClean="0">
                <a:latin typeface="+mn-lt"/>
              </a:rPr>
              <a:t>Eco-</a:t>
            </a:r>
            <a:r>
              <a:rPr lang="de-AT" sz="2400" b="1" dirty="0" err="1" smtClean="0">
                <a:latin typeface="+mn-lt"/>
              </a:rPr>
              <a:t>social</a:t>
            </a:r>
            <a:r>
              <a:rPr lang="de-AT" sz="2400" b="1" dirty="0" smtClean="0">
                <a:latin typeface="+mn-lt"/>
              </a:rPr>
              <a:t> </a:t>
            </a:r>
            <a:r>
              <a:rPr lang="de-AT" sz="2400" b="1" dirty="0" err="1" smtClean="0">
                <a:latin typeface="+mn-lt"/>
              </a:rPr>
              <a:t>market</a:t>
            </a:r>
            <a:r>
              <a:rPr lang="de-AT" sz="2400" b="1" dirty="0" smtClean="0">
                <a:latin typeface="+mn-lt"/>
              </a:rPr>
              <a:t> </a:t>
            </a:r>
            <a:r>
              <a:rPr lang="de-AT" sz="2400" b="1" dirty="0" err="1" smtClean="0">
                <a:latin typeface="+mn-lt"/>
              </a:rPr>
              <a:t>economy</a:t>
            </a:r>
            <a:endParaRPr lang="de-AT" sz="2400" b="1" dirty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12000" y="5949360"/>
            <a:ext cx="7920000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AT" sz="2400" b="1" dirty="0" smtClean="0">
                <a:latin typeface="+mn-lt"/>
              </a:rPr>
              <a:t>Dynamic </a:t>
            </a:r>
            <a:r>
              <a:rPr lang="de-AT" sz="2400" b="1" dirty="0" err="1" smtClean="0">
                <a:latin typeface="+mn-lt"/>
              </a:rPr>
              <a:t>stability</a:t>
            </a:r>
            <a:endParaRPr lang="de-AT" sz="2400" b="1" dirty="0"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11560" y="260648"/>
            <a:ext cx="720000" cy="640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vert270" wrap="square" rtlCol="0" anchor="ctr">
            <a:noAutofit/>
          </a:bodyPr>
          <a:lstStyle/>
          <a:p>
            <a:pPr algn="ctr"/>
            <a:r>
              <a:rPr lang="de-AT" sz="2400" b="1" dirty="0" err="1" smtClean="0">
                <a:latin typeface="+mn-lt"/>
              </a:rPr>
              <a:t>Civil</a:t>
            </a:r>
            <a:r>
              <a:rPr lang="de-AT" sz="2400" b="1" dirty="0" smtClean="0">
                <a:latin typeface="+mn-lt"/>
              </a:rPr>
              <a:t> </a:t>
            </a:r>
            <a:r>
              <a:rPr lang="de-AT" sz="2400" b="1" dirty="0" err="1" smtClean="0">
                <a:latin typeface="+mn-lt"/>
              </a:rPr>
              <a:t>society</a:t>
            </a:r>
            <a:endParaRPr lang="de-AT" sz="2400" b="1" dirty="0"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812440" y="260648"/>
            <a:ext cx="720000" cy="640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vert270" wrap="square" rtlCol="0" anchor="ctr">
            <a:noAutofit/>
          </a:bodyPr>
          <a:lstStyle/>
          <a:p>
            <a:pPr algn="ctr"/>
            <a:r>
              <a:rPr lang="de-AT" sz="2400" b="1" dirty="0" smtClean="0">
                <a:latin typeface="+mn-lt"/>
              </a:rPr>
              <a:t>Future</a:t>
            </a:r>
            <a:endParaRPr lang="de-AT" sz="2400" b="1" dirty="0">
              <a:latin typeface="+mn-lt"/>
            </a:endParaRPr>
          </a:p>
        </p:txBody>
      </p:sp>
      <p:sp>
        <p:nvSpPr>
          <p:cNvPr id="8" name="Gleichschenkliges Dreieck 7"/>
          <p:cNvSpPr/>
          <p:nvPr/>
        </p:nvSpPr>
        <p:spPr>
          <a:xfrm rot="5400000">
            <a:off x="5598440" y="3204000"/>
            <a:ext cx="6408000" cy="540000"/>
          </a:xfrm>
          <a:prstGeom prst="triangle">
            <a:avLst>
              <a:gd name="adj" fmla="val 5042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2000" y="260728"/>
            <a:ext cx="7920000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AT" sz="2400" b="1" dirty="0" smtClean="0">
                <a:latin typeface="+mn-lt"/>
              </a:rPr>
              <a:t>Eco-</a:t>
            </a:r>
            <a:r>
              <a:rPr lang="de-AT" sz="2400" b="1" dirty="0" err="1" smtClean="0">
                <a:latin typeface="+mn-lt"/>
              </a:rPr>
              <a:t>social</a:t>
            </a:r>
            <a:r>
              <a:rPr lang="de-AT" sz="2400" b="1" dirty="0" smtClean="0">
                <a:latin typeface="+mn-lt"/>
              </a:rPr>
              <a:t> </a:t>
            </a:r>
            <a:r>
              <a:rPr lang="de-AT" sz="2400" b="1" dirty="0" err="1" smtClean="0">
                <a:latin typeface="+mn-lt"/>
              </a:rPr>
              <a:t>market</a:t>
            </a:r>
            <a:r>
              <a:rPr lang="de-AT" sz="2400" b="1" dirty="0" smtClean="0">
                <a:latin typeface="+mn-lt"/>
              </a:rPr>
              <a:t> </a:t>
            </a:r>
            <a:r>
              <a:rPr lang="de-AT" sz="2400" b="1" dirty="0" err="1" smtClean="0">
                <a:latin typeface="+mn-lt"/>
              </a:rPr>
              <a:t>economy</a:t>
            </a:r>
            <a:endParaRPr lang="de-AT" sz="2400" b="1" dirty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12000" y="5949360"/>
            <a:ext cx="7920000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AT" sz="2400" b="1" dirty="0" smtClean="0">
                <a:latin typeface="+mn-lt"/>
              </a:rPr>
              <a:t>Dynamic </a:t>
            </a:r>
            <a:r>
              <a:rPr lang="de-AT" sz="2400" b="1" dirty="0" err="1" smtClean="0">
                <a:latin typeface="+mn-lt"/>
              </a:rPr>
              <a:t>stability</a:t>
            </a:r>
            <a:endParaRPr lang="de-AT" sz="2400" b="1" dirty="0"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11560" y="260648"/>
            <a:ext cx="720000" cy="640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vert270" wrap="square" rtlCol="0" anchor="ctr">
            <a:noAutofit/>
          </a:bodyPr>
          <a:lstStyle/>
          <a:p>
            <a:pPr algn="ctr"/>
            <a:r>
              <a:rPr lang="de-AT" sz="2400" b="1" dirty="0" err="1" smtClean="0">
                <a:latin typeface="+mn-lt"/>
              </a:rPr>
              <a:t>Civil</a:t>
            </a:r>
            <a:r>
              <a:rPr lang="de-AT" sz="2400" b="1" dirty="0" smtClean="0">
                <a:latin typeface="+mn-lt"/>
              </a:rPr>
              <a:t> </a:t>
            </a:r>
            <a:r>
              <a:rPr lang="de-AT" sz="2400" b="1" dirty="0" err="1" smtClean="0">
                <a:latin typeface="+mn-lt"/>
              </a:rPr>
              <a:t>society</a:t>
            </a:r>
            <a:endParaRPr lang="de-AT" sz="2400" b="1" dirty="0"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812440" y="260648"/>
            <a:ext cx="720000" cy="640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vert270" wrap="square" rtlCol="0" anchor="ctr">
            <a:noAutofit/>
          </a:bodyPr>
          <a:lstStyle/>
          <a:p>
            <a:pPr algn="ctr"/>
            <a:r>
              <a:rPr lang="de-AT" sz="2400" b="1" dirty="0" smtClean="0">
                <a:latin typeface="+mn-lt"/>
              </a:rPr>
              <a:t>Future</a:t>
            </a:r>
            <a:endParaRPr lang="de-AT" sz="2400" b="1" dirty="0">
              <a:latin typeface="+mn-lt"/>
            </a:endParaRPr>
          </a:p>
        </p:txBody>
      </p:sp>
      <p:sp>
        <p:nvSpPr>
          <p:cNvPr id="6" name="Legende mit Pfeil in vier Richtungen 5"/>
          <p:cNvSpPr/>
          <p:nvPr/>
        </p:nvSpPr>
        <p:spPr>
          <a:xfrm>
            <a:off x="1296000" y="908720"/>
            <a:ext cx="6552000" cy="5112000"/>
          </a:xfrm>
          <a:prstGeom prst="quadArrowCallout">
            <a:avLst>
              <a:gd name="adj1" fmla="val 14640"/>
              <a:gd name="adj2" fmla="val 25773"/>
              <a:gd name="adj3" fmla="val 11682"/>
              <a:gd name="adj4" fmla="val 74227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7" name="Textfeld 6"/>
          <p:cNvSpPr txBox="1"/>
          <p:nvPr/>
        </p:nvSpPr>
        <p:spPr>
          <a:xfrm>
            <a:off x="2268116" y="1772816"/>
            <a:ext cx="4680520" cy="32316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kumimoji="1" lang="de-DE" sz="20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kumimoji="1" lang="de-DE" sz="2000" b="1" dirty="0" smtClean="0">
                <a:solidFill>
                  <a:schemeClr val="bg1"/>
                </a:solidFill>
                <a:latin typeface="+mn-lt"/>
              </a:rPr>
              <a:t>EU-Tempus-Project - EINSEE:</a:t>
            </a:r>
          </a:p>
          <a:p>
            <a:pPr algn="ctr"/>
            <a:r>
              <a:rPr kumimoji="1" lang="de-DE" sz="2000" b="1" dirty="0" smtClean="0">
                <a:solidFill>
                  <a:schemeClr val="bg1"/>
                </a:solidFill>
                <a:latin typeface="+mn-lt"/>
              </a:rPr>
              <a:t> </a:t>
            </a:r>
            <a:endParaRPr kumimoji="1" lang="de-DE" sz="16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kumimoji="1" lang="de-AT" sz="1600" b="1" dirty="0" smtClean="0">
                <a:solidFill>
                  <a:schemeClr val="bg1"/>
                </a:solidFill>
                <a:latin typeface="+mn-lt"/>
              </a:rPr>
              <a:t>Entwicklung und Implementierung nachhaltig wirksamer Strukturen zur </a:t>
            </a:r>
            <a:r>
              <a:rPr kumimoji="1" lang="de-AT" sz="1600" b="1" dirty="0" err="1" smtClean="0">
                <a:solidFill>
                  <a:schemeClr val="bg1"/>
                </a:solidFill>
                <a:latin typeface="+mn-lt"/>
              </a:rPr>
              <a:t>Entrepreneurship</a:t>
            </a:r>
            <a:r>
              <a:rPr kumimoji="1" lang="de-AT" sz="1600" b="1" dirty="0" smtClean="0">
                <a:solidFill>
                  <a:schemeClr val="bg1"/>
                </a:solidFill>
                <a:latin typeface="+mn-lt"/>
              </a:rPr>
              <a:t> Erziehung in Russland und Tadschikistan</a:t>
            </a:r>
          </a:p>
          <a:p>
            <a:pPr algn="ctr"/>
            <a:endParaRPr kumimoji="1" lang="de-AT" sz="16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kumimoji="1" lang="de-AT" sz="1600" b="1" dirty="0" smtClean="0">
                <a:solidFill>
                  <a:schemeClr val="bg1"/>
                </a:solidFill>
                <a:latin typeface="+mn-lt"/>
              </a:rPr>
              <a:t>Development </a:t>
            </a:r>
            <a:r>
              <a:rPr kumimoji="1" lang="de-AT" sz="1600" b="1" dirty="0" err="1" smtClean="0">
                <a:solidFill>
                  <a:schemeClr val="bg1"/>
                </a:solidFill>
                <a:latin typeface="+mn-lt"/>
              </a:rPr>
              <a:t>and</a:t>
            </a:r>
            <a:r>
              <a:rPr kumimoji="1" lang="de-AT" sz="1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kumimoji="1" lang="de-AT" sz="1600" b="1" dirty="0" err="1" smtClean="0">
                <a:solidFill>
                  <a:schemeClr val="bg1"/>
                </a:solidFill>
                <a:latin typeface="+mn-lt"/>
              </a:rPr>
              <a:t>implementation</a:t>
            </a:r>
            <a:r>
              <a:rPr kumimoji="1" lang="de-AT" sz="1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kumimoji="1" lang="de-AT" sz="1600" b="1" dirty="0" err="1" smtClean="0">
                <a:solidFill>
                  <a:schemeClr val="bg1"/>
                </a:solidFill>
                <a:latin typeface="+mn-lt"/>
              </a:rPr>
              <a:t>of</a:t>
            </a:r>
            <a:r>
              <a:rPr kumimoji="1" lang="de-AT" sz="1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kumimoji="1" lang="de-AT" sz="1600" b="1" dirty="0" err="1" smtClean="0">
                <a:solidFill>
                  <a:schemeClr val="bg1"/>
                </a:solidFill>
                <a:latin typeface="+mn-lt"/>
              </a:rPr>
              <a:t>sustainable</a:t>
            </a:r>
            <a:r>
              <a:rPr kumimoji="1" lang="de-AT" sz="1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kumimoji="1" lang="de-AT" sz="1600" b="1" dirty="0" err="1" smtClean="0">
                <a:solidFill>
                  <a:schemeClr val="bg1"/>
                </a:solidFill>
                <a:latin typeface="+mn-lt"/>
              </a:rPr>
              <a:t>structures</a:t>
            </a:r>
            <a:r>
              <a:rPr kumimoji="1" lang="de-AT" sz="1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kumimoji="1" lang="de-AT" sz="1600" b="1" dirty="0" err="1" smtClean="0">
                <a:solidFill>
                  <a:schemeClr val="bg1"/>
                </a:solidFill>
                <a:latin typeface="+mn-lt"/>
              </a:rPr>
              <a:t>for</a:t>
            </a:r>
            <a:r>
              <a:rPr kumimoji="1" lang="de-AT" sz="1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kumimoji="1" lang="de-AT" sz="1600" b="1" dirty="0" err="1" smtClean="0">
                <a:solidFill>
                  <a:schemeClr val="bg1"/>
                </a:solidFill>
                <a:latin typeface="+mn-lt"/>
              </a:rPr>
              <a:t>entrepreneurship</a:t>
            </a:r>
            <a:r>
              <a:rPr kumimoji="1" lang="de-AT" sz="1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kumimoji="1" lang="de-AT" sz="1600" b="1" dirty="0" err="1" smtClean="0">
                <a:solidFill>
                  <a:schemeClr val="bg1"/>
                </a:solidFill>
                <a:latin typeface="+mn-lt"/>
              </a:rPr>
              <a:t>education</a:t>
            </a:r>
            <a:r>
              <a:rPr kumimoji="1" lang="de-AT" sz="1600" b="1" dirty="0" smtClean="0">
                <a:solidFill>
                  <a:schemeClr val="bg1"/>
                </a:solidFill>
                <a:latin typeface="+mn-lt"/>
              </a:rPr>
              <a:t> in </a:t>
            </a:r>
            <a:r>
              <a:rPr kumimoji="1" lang="de-AT" sz="1600" b="1" dirty="0" err="1" smtClean="0">
                <a:solidFill>
                  <a:schemeClr val="bg1"/>
                </a:solidFill>
                <a:latin typeface="+mn-lt"/>
              </a:rPr>
              <a:t>Russia</a:t>
            </a:r>
            <a:r>
              <a:rPr kumimoji="1" lang="de-AT" sz="1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kumimoji="1" lang="de-AT" sz="1600" b="1" dirty="0" err="1" smtClean="0">
                <a:solidFill>
                  <a:schemeClr val="bg1"/>
                </a:solidFill>
                <a:latin typeface="+mn-lt"/>
              </a:rPr>
              <a:t>and</a:t>
            </a:r>
            <a:r>
              <a:rPr kumimoji="1" lang="de-AT" sz="1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kumimoji="1" lang="de-AT" sz="1600" b="1" dirty="0" err="1" smtClean="0">
                <a:solidFill>
                  <a:schemeClr val="bg1"/>
                </a:solidFill>
                <a:latin typeface="+mn-lt"/>
              </a:rPr>
              <a:t>Tajikistan</a:t>
            </a:r>
            <a:endParaRPr lang="de-AT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Gleichschenkliges Dreieck 7"/>
          <p:cNvSpPr/>
          <p:nvPr/>
        </p:nvSpPr>
        <p:spPr>
          <a:xfrm rot="5400000">
            <a:off x="5598440" y="3204000"/>
            <a:ext cx="6408000" cy="540000"/>
          </a:xfrm>
          <a:prstGeom prst="triangle">
            <a:avLst>
              <a:gd name="adj" fmla="val 5042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2000" y="260728"/>
            <a:ext cx="7920000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AT" sz="2400" b="1" dirty="0" smtClean="0">
                <a:latin typeface="+mn-lt"/>
              </a:rPr>
              <a:t>Eco-</a:t>
            </a:r>
            <a:r>
              <a:rPr lang="de-AT" sz="2400" b="1" dirty="0" err="1" smtClean="0">
                <a:latin typeface="+mn-lt"/>
              </a:rPr>
              <a:t>social</a:t>
            </a:r>
            <a:r>
              <a:rPr lang="de-AT" sz="2400" b="1" dirty="0" smtClean="0">
                <a:latin typeface="+mn-lt"/>
              </a:rPr>
              <a:t> </a:t>
            </a:r>
            <a:r>
              <a:rPr lang="de-AT" sz="2400" b="1" dirty="0" err="1" smtClean="0">
                <a:latin typeface="+mn-lt"/>
              </a:rPr>
              <a:t>market</a:t>
            </a:r>
            <a:r>
              <a:rPr lang="de-AT" sz="2400" b="1" dirty="0" smtClean="0">
                <a:latin typeface="+mn-lt"/>
              </a:rPr>
              <a:t> </a:t>
            </a:r>
            <a:r>
              <a:rPr lang="de-AT" sz="2400" b="1" dirty="0" err="1" smtClean="0">
                <a:latin typeface="+mn-lt"/>
              </a:rPr>
              <a:t>economy</a:t>
            </a:r>
            <a:endParaRPr lang="de-AT" sz="2400" b="1" dirty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12000" y="5949360"/>
            <a:ext cx="7920000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de-AT" sz="2400" b="1" dirty="0" smtClean="0">
                <a:latin typeface="+mn-lt"/>
              </a:rPr>
              <a:t>Dynamic </a:t>
            </a:r>
            <a:r>
              <a:rPr lang="de-AT" sz="2400" b="1" dirty="0" err="1" smtClean="0">
                <a:latin typeface="+mn-lt"/>
              </a:rPr>
              <a:t>stability</a:t>
            </a:r>
            <a:endParaRPr lang="de-AT" sz="2400" b="1" dirty="0"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11560" y="260648"/>
            <a:ext cx="720000" cy="640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vert270" wrap="square" rtlCol="0" anchor="ctr">
            <a:noAutofit/>
          </a:bodyPr>
          <a:lstStyle/>
          <a:p>
            <a:pPr algn="ctr"/>
            <a:r>
              <a:rPr lang="de-AT" sz="2400" b="1" dirty="0" err="1" smtClean="0">
                <a:latin typeface="+mn-lt"/>
              </a:rPr>
              <a:t>Civil</a:t>
            </a:r>
            <a:r>
              <a:rPr lang="de-AT" sz="2400" b="1" dirty="0" smtClean="0">
                <a:latin typeface="+mn-lt"/>
              </a:rPr>
              <a:t> </a:t>
            </a:r>
            <a:r>
              <a:rPr lang="de-AT" sz="2400" b="1" dirty="0" err="1" smtClean="0">
                <a:latin typeface="+mn-lt"/>
              </a:rPr>
              <a:t>society</a:t>
            </a:r>
            <a:endParaRPr lang="de-AT" sz="2400" b="1" dirty="0"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812440" y="260648"/>
            <a:ext cx="720000" cy="640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vert270" wrap="square" rtlCol="0" anchor="ctr">
            <a:noAutofit/>
          </a:bodyPr>
          <a:lstStyle/>
          <a:p>
            <a:pPr algn="ctr"/>
            <a:r>
              <a:rPr lang="de-AT" sz="2400" b="1" dirty="0" smtClean="0">
                <a:latin typeface="+mn-lt"/>
              </a:rPr>
              <a:t>Future</a:t>
            </a:r>
            <a:endParaRPr lang="de-AT" sz="2400" b="1" dirty="0">
              <a:latin typeface="+mn-lt"/>
            </a:endParaRPr>
          </a:p>
        </p:txBody>
      </p:sp>
      <p:sp>
        <p:nvSpPr>
          <p:cNvPr id="6" name="Legende mit Pfeil in vier Richtungen 5"/>
          <p:cNvSpPr/>
          <p:nvPr/>
        </p:nvSpPr>
        <p:spPr>
          <a:xfrm>
            <a:off x="1296000" y="908720"/>
            <a:ext cx="6552000" cy="5112000"/>
          </a:xfrm>
          <a:prstGeom prst="quadArrowCallout">
            <a:avLst>
              <a:gd name="adj1" fmla="val 14640"/>
              <a:gd name="adj2" fmla="val 25773"/>
              <a:gd name="adj3" fmla="val 11682"/>
              <a:gd name="adj4" fmla="val 74227"/>
            </a:avLst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7" name="Textfeld 6"/>
          <p:cNvSpPr txBox="1"/>
          <p:nvPr/>
        </p:nvSpPr>
        <p:spPr>
          <a:xfrm>
            <a:off x="2268116" y="1844824"/>
            <a:ext cx="4680520" cy="30469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kumimoji="1" lang="de-DE" sz="20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kumimoji="1" lang="de-DE" sz="2000" b="1" dirty="0" smtClean="0">
                <a:solidFill>
                  <a:schemeClr val="bg1"/>
                </a:solidFill>
                <a:latin typeface="+mn-lt"/>
              </a:rPr>
              <a:t>EU-Tempus-Projekt:</a:t>
            </a:r>
          </a:p>
          <a:p>
            <a:pPr algn="ctr"/>
            <a:r>
              <a:rPr kumimoji="1" lang="de-DE" sz="2000" b="1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algn="ctr"/>
            <a:r>
              <a:rPr kumimoji="1" lang="de-AT" sz="2200" b="1" dirty="0" smtClean="0">
                <a:solidFill>
                  <a:schemeClr val="bg1"/>
                </a:solidFill>
                <a:latin typeface="+mn-lt"/>
              </a:rPr>
              <a:t>Entwicklung und Implementierung nachhaltig wirksamer Strukturen zur </a:t>
            </a:r>
            <a:r>
              <a:rPr kumimoji="1" lang="de-AT" sz="2200" b="1" dirty="0" err="1" smtClean="0">
                <a:solidFill>
                  <a:schemeClr val="bg1"/>
                </a:solidFill>
                <a:latin typeface="+mn-lt"/>
              </a:rPr>
              <a:t>Entrepreneurship</a:t>
            </a:r>
            <a:r>
              <a:rPr kumimoji="1" lang="de-AT" sz="2200" b="1" dirty="0" smtClean="0">
                <a:solidFill>
                  <a:schemeClr val="bg1"/>
                </a:solidFill>
                <a:latin typeface="+mn-lt"/>
              </a:rPr>
              <a:t> Erziehung in Russland und Tadschikistan</a:t>
            </a:r>
            <a:endParaRPr lang="de-AT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Gleichschenkliges Dreieck 7"/>
          <p:cNvSpPr/>
          <p:nvPr/>
        </p:nvSpPr>
        <p:spPr>
          <a:xfrm rot="5400000">
            <a:off x="5598440" y="3204000"/>
            <a:ext cx="6408000" cy="540000"/>
          </a:xfrm>
          <a:prstGeom prst="triangle">
            <a:avLst>
              <a:gd name="adj" fmla="val 5042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/>
          <p:cNvSpPr txBox="1"/>
          <p:nvPr/>
        </p:nvSpPr>
        <p:spPr>
          <a:xfrm>
            <a:off x="2142000" y="4545224"/>
            <a:ext cx="4867200" cy="90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AT" sz="3200" b="1" dirty="0" err="1" smtClean="0">
                <a:latin typeface="+mn-lt"/>
              </a:rPr>
              <a:t>Aim</a:t>
            </a:r>
            <a:r>
              <a:rPr lang="de-AT" sz="3200" b="1" dirty="0" smtClean="0">
                <a:latin typeface="+mn-lt"/>
              </a:rPr>
              <a:t> 1</a:t>
            </a:r>
            <a:endParaRPr lang="de-AT" sz="3200" b="1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871800" y="1476000"/>
            <a:ext cx="900000" cy="39604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6372200" y="1476000"/>
            <a:ext cx="900000" cy="39604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endParaRPr lang="de-AT" dirty="0"/>
          </a:p>
        </p:txBody>
      </p:sp>
      <p:sp>
        <p:nvSpPr>
          <p:cNvPr id="12" name="Textfeld 11"/>
          <p:cNvSpPr txBox="1"/>
          <p:nvPr/>
        </p:nvSpPr>
        <p:spPr>
          <a:xfrm>
            <a:off x="2771800" y="2376000"/>
            <a:ext cx="1800200" cy="219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AT" sz="3200" b="1" dirty="0" err="1" smtClean="0">
                <a:latin typeface="+mn-lt"/>
              </a:rPr>
              <a:t>Aim</a:t>
            </a:r>
            <a:r>
              <a:rPr lang="de-AT" sz="3200" b="1" dirty="0" smtClean="0">
                <a:latin typeface="+mn-lt"/>
              </a:rPr>
              <a:t> 2</a:t>
            </a:r>
            <a:endParaRPr lang="de-AT" sz="3200" b="1" dirty="0"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572000" y="2376000"/>
            <a:ext cx="1800200" cy="2196000"/>
          </a:xfrm>
          <a:prstGeom prst="rect">
            <a:avLst/>
          </a:prstGeom>
          <a:solidFill>
            <a:srgbClr val="E3FEDE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AT" sz="3200" b="1" dirty="0" err="1" smtClean="0">
                <a:latin typeface="+mn-lt"/>
              </a:rPr>
              <a:t>Aim</a:t>
            </a:r>
            <a:r>
              <a:rPr lang="de-AT" sz="3200" b="1" dirty="0" smtClean="0">
                <a:latin typeface="+mn-lt"/>
              </a:rPr>
              <a:t> 3</a:t>
            </a:r>
            <a:endParaRPr lang="de-AT" sz="3200" b="1" dirty="0"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267744" y="1476000"/>
            <a:ext cx="4867200" cy="90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de-AT" sz="32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WU Designvorlage neu">
  <a:themeElements>
    <a:clrScheme name="WU Farbschema neu">
      <a:dk1>
        <a:srgbClr val="000000"/>
      </a:dk1>
      <a:lt1>
        <a:sysClr val="window" lastClr="FFFFFF"/>
      </a:lt1>
      <a:dk2>
        <a:srgbClr val="002E60"/>
      </a:dk2>
      <a:lt2>
        <a:srgbClr val="E5F5FA"/>
      </a:lt2>
      <a:accent1>
        <a:srgbClr val="0096D3"/>
      </a:accent1>
      <a:accent2>
        <a:srgbClr val="002E60"/>
      </a:accent2>
      <a:accent3>
        <a:srgbClr val="532481"/>
      </a:accent3>
      <a:accent4>
        <a:srgbClr val="457AA0"/>
      </a:accent4>
      <a:accent5>
        <a:srgbClr val="A991C0"/>
      </a:accent5>
      <a:accent6>
        <a:srgbClr val="7FCAE9"/>
      </a:accent6>
      <a:hlink>
        <a:srgbClr val="406288"/>
      </a:hlink>
      <a:folHlink>
        <a:srgbClr val="008FAA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Designvorlage neu 1">
        <a:dk1>
          <a:srgbClr val="000000"/>
        </a:dk1>
        <a:lt1>
          <a:srgbClr val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FFFFFF"/>
        </a:accent3>
        <a:accent4>
          <a:srgbClr val="000000"/>
        </a:accent4>
        <a:accent5>
          <a:srgbClr val="AAC9E6"/>
        </a:accent5>
        <a:accent6>
          <a:srgbClr val="002956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1725</Words>
  <Application>Microsoft Office PowerPoint</Application>
  <PresentationFormat>Bildschirmpräsentation (4:3)</PresentationFormat>
  <Paragraphs>361</Paragraphs>
  <Slides>28</Slides>
  <Notes>24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WU Designvorlage neu</vt:lpstr>
      <vt:lpstr>EU-TEMPUS Project “EINSEE” – Development and implementation of sustainable structures for entrepreneurship education in Russia and Tajikistan</vt:lpstr>
      <vt:lpstr>Structure of the presentation</vt:lpstr>
      <vt:lpstr>The society of transition countries:     A short insight</vt:lpstr>
      <vt:lpstr>Some scattered statements related to the topic</vt:lpstr>
      <vt:lpstr>Change through Entrepreneurship Education: TEMPUS project EINSEE – RU-TJ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“Principles of construction” for the curriculum for the subject economics at secondary schools in RU and TJ on the basis of the four-level model of entrepreneurship education</vt:lpstr>
      <vt:lpstr>Theoretical Aspects I:                   Niklas Luhmann‘s Systems Theory</vt:lpstr>
      <vt:lpstr>Niklas Luhmann‘s Systems Theory at a glance</vt:lpstr>
      <vt:lpstr>Organizations, psychic systems and their interpenetration</vt:lpstr>
      <vt:lpstr>Theoretical Aspects II:                          John W. Meyer‘s New-Institutionalism</vt:lpstr>
      <vt:lpstr>John W. Meyer‘s New-Institutionalism at a glance</vt:lpstr>
      <vt:lpstr>Confines and possibilities of change in the education system from the viewpoint of Systems Theory and New-Institutionalism  </vt:lpstr>
      <vt:lpstr>The education system:                     A network of manifold coupled organizations and players</vt:lpstr>
      <vt:lpstr>How is change possible?</vt:lpstr>
      <vt:lpstr>Practical Aspects:                                 Inducing sustainable Change </vt:lpstr>
      <vt:lpstr>How to make an education development project sustainable</vt:lpstr>
      <vt:lpstr>Discussion of findings </vt:lpstr>
      <vt:lpstr>To bring forward change and avoid “business as ususal”</vt:lpstr>
      <vt:lpstr>PowerPoint-Präsentation</vt:lpstr>
    </vt:vector>
  </TitlesOfParts>
  <Company>WU-Wien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Kooperationsprojekt  EU – Russland - Tadschikistan</dc:title>
  <dc:creator>mzachova</dc:creator>
  <cp:lastModifiedBy>Reference</cp:lastModifiedBy>
  <cp:revision>201</cp:revision>
  <cp:lastPrinted>2013-07-16T10:28:29Z</cp:lastPrinted>
  <dcterms:created xsi:type="dcterms:W3CDTF">2010-10-06T09:54:17Z</dcterms:created>
  <dcterms:modified xsi:type="dcterms:W3CDTF">2013-07-18T11:11:03Z</dcterms:modified>
</cp:coreProperties>
</file>